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uG0EO2usPLp2kVGiiyTOaIRz9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63" autoAdjust="0"/>
  </p:normalViewPr>
  <p:slideViewPr>
    <p:cSldViewPr snapToGrid="0">
      <p:cViewPr varScale="1">
        <p:scale>
          <a:sx n="47" d="100"/>
          <a:sy n="47" d="100"/>
        </p:scale>
        <p:origin x="209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x.ag/tamuwel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x.ag/tamuwellnes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 STUDENTS ARRIVE TO CLASS</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1200"/>
              </a:spcBef>
              <a:spcAft>
                <a:spcPts val="0"/>
              </a:spcAft>
              <a:buClr>
                <a:schemeClr val="dk1"/>
              </a:buClr>
              <a:buSzPts val="1100"/>
              <a:buFont typeface="Arial"/>
              <a:buNone/>
            </a:pPr>
            <a:r>
              <a:rPr lang="en-US" dirty="0"/>
              <a:t>As students arrive in class:</a:t>
            </a:r>
            <a:endParaRPr dirty="0"/>
          </a:p>
          <a:p>
            <a:pPr marL="457200" lvl="0" indent="0" algn="l" rtl="0">
              <a:lnSpc>
                <a:spcPct val="115000"/>
              </a:lnSpc>
              <a:spcBef>
                <a:spcPts val="1200"/>
              </a:spcBef>
              <a:spcAft>
                <a:spcPts val="0"/>
              </a:spcAft>
              <a:buClr>
                <a:schemeClr val="dk1"/>
              </a:buClr>
              <a:buSzPts val="1100"/>
              <a:buFont typeface="Arial"/>
              <a:buNone/>
            </a:pPr>
            <a:r>
              <a:rPr lang="en-US" dirty="0"/>
              <a:t>●</a:t>
            </a:r>
            <a:r>
              <a:rPr lang="en-US" sz="700" dirty="0">
                <a:latin typeface="Times New Roman"/>
                <a:ea typeface="Times New Roman"/>
                <a:cs typeface="Times New Roman"/>
                <a:sym typeface="Times New Roman"/>
              </a:rPr>
              <a:t>   	</a:t>
            </a:r>
            <a:r>
              <a:rPr lang="en-US" dirty="0"/>
              <a:t>Ask them to sit in/near their pre-assigned groups</a:t>
            </a:r>
            <a:endParaRPr dirty="0"/>
          </a:p>
          <a:p>
            <a:pPr marL="457200" lvl="0" indent="0" algn="l" rtl="0">
              <a:lnSpc>
                <a:spcPct val="115000"/>
              </a:lnSpc>
              <a:spcBef>
                <a:spcPts val="1200"/>
              </a:spcBef>
              <a:spcAft>
                <a:spcPts val="0"/>
              </a:spcAft>
              <a:buClr>
                <a:schemeClr val="dk1"/>
              </a:buClr>
              <a:buSzPts val="1100"/>
              <a:buFont typeface="Arial"/>
              <a:buNone/>
            </a:pPr>
            <a:r>
              <a:rPr lang="en-US" dirty="0"/>
              <a:t>●</a:t>
            </a:r>
            <a:r>
              <a:rPr lang="en-US" sz="700" dirty="0">
                <a:latin typeface="Times New Roman"/>
                <a:ea typeface="Times New Roman"/>
                <a:cs typeface="Times New Roman"/>
                <a:sym typeface="Times New Roman"/>
              </a:rPr>
              <a:t>   	</a:t>
            </a:r>
            <a:r>
              <a:rPr lang="en-US" dirty="0"/>
              <a:t>Peer mentor and instructor circulate throughout teams prompting discussion within the teams about the video</a:t>
            </a:r>
            <a:endParaRPr dirty="0"/>
          </a:p>
          <a:p>
            <a:pPr marL="0" lvl="0" indent="0" algn="l" rtl="0">
              <a:lnSpc>
                <a:spcPct val="115000"/>
              </a:lnSpc>
              <a:spcBef>
                <a:spcPts val="1200"/>
              </a:spcBef>
              <a:spcAft>
                <a:spcPts val="0"/>
              </a:spcAft>
              <a:buClr>
                <a:schemeClr val="dk1"/>
              </a:buClr>
              <a:buSzPts val="1100"/>
              <a:buFont typeface="Arial"/>
              <a:buNone/>
            </a:pPr>
            <a:r>
              <a:rPr lang="en-US" b="1" dirty="0"/>
              <a:t>Did everyone have a chance to watch the video?</a:t>
            </a:r>
            <a:endParaRPr b="1" dirty="0"/>
          </a:p>
          <a:p>
            <a:pPr marL="0" lvl="0" indent="0" algn="l" rtl="0">
              <a:lnSpc>
                <a:spcPct val="115000"/>
              </a:lnSpc>
              <a:spcBef>
                <a:spcPts val="1200"/>
              </a:spcBef>
              <a:spcAft>
                <a:spcPts val="0"/>
              </a:spcAft>
              <a:buClr>
                <a:schemeClr val="dk1"/>
              </a:buClr>
              <a:buSzPts val="1100"/>
              <a:buFont typeface="Arial"/>
              <a:buNone/>
            </a:pPr>
            <a:r>
              <a:rPr lang="en-US" b="1" dirty="0"/>
              <a:t>Yes - what did you think?</a:t>
            </a:r>
            <a:endParaRPr b="1" dirty="0"/>
          </a:p>
          <a:p>
            <a:pPr marL="0" lvl="0" indent="0" algn="l" rtl="0">
              <a:lnSpc>
                <a:spcPct val="115000"/>
              </a:lnSpc>
              <a:spcBef>
                <a:spcPts val="1200"/>
              </a:spcBef>
              <a:spcAft>
                <a:spcPts val="0"/>
              </a:spcAft>
              <a:buClr>
                <a:schemeClr val="dk1"/>
              </a:buClr>
              <a:buSzPts val="1100"/>
              <a:buFont typeface="Arial"/>
              <a:buNone/>
            </a:pPr>
            <a:r>
              <a:rPr lang="en-US" b="1" dirty="0"/>
              <a:t>No - can someone summarize the video for the class?</a:t>
            </a:r>
            <a:endParaRPr b="1" dirty="0"/>
          </a:p>
          <a:p>
            <a:pPr marL="0" lvl="0" indent="0" algn="l" rtl="0">
              <a:lnSpc>
                <a:spcPct val="115000"/>
              </a:lnSpc>
              <a:spcBef>
                <a:spcPts val="1200"/>
              </a:spcBef>
              <a:spcAft>
                <a:spcPts val="0"/>
              </a:spcAft>
              <a:buClr>
                <a:schemeClr val="dk1"/>
              </a:buClr>
              <a:buSzPts val="1100"/>
              <a:buFont typeface="Arial"/>
              <a:buNone/>
            </a:pPr>
            <a:r>
              <a:rPr lang="en-US" b="1" dirty="0"/>
              <a:t>Do you think any of the dimensions are more important than the others?</a:t>
            </a:r>
            <a:endParaRPr b="1" dirty="0"/>
          </a:p>
          <a:p>
            <a:pPr marL="0" lvl="0" indent="0" algn="l" rtl="0">
              <a:lnSpc>
                <a:spcPct val="115000"/>
              </a:lnSpc>
              <a:spcBef>
                <a:spcPts val="1200"/>
              </a:spcBef>
              <a:spcAft>
                <a:spcPts val="0"/>
              </a:spcAft>
              <a:buClr>
                <a:schemeClr val="dk1"/>
              </a:buClr>
              <a:buSzPts val="1100"/>
              <a:buFont typeface="Arial"/>
              <a:buNone/>
            </a:pPr>
            <a:r>
              <a:rPr lang="en-US" i="1" dirty="0"/>
              <a:t>This usually sparks some discussion and debate.</a:t>
            </a:r>
            <a:r>
              <a:rPr lang="en-US" b="1" dirty="0"/>
              <a:t>  </a:t>
            </a:r>
            <a:r>
              <a:rPr lang="en-US" i="1" dirty="0"/>
              <a:t>Allow for this then, steer the discussion to answer: </a:t>
            </a:r>
            <a:r>
              <a:rPr lang="en-US" i="1" u="sng" dirty="0"/>
              <a:t>All</a:t>
            </a:r>
            <a:r>
              <a:rPr lang="en-US" i="1" dirty="0"/>
              <a:t> dimensions are important and necessary, we strive for</a:t>
            </a:r>
            <a:r>
              <a:rPr lang="en-US" b="1" i="1" dirty="0"/>
              <a:t> </a:t>
            </a:r>
            <a:r>
              <a:rPr lang="en-US" i="1" dirty="0"/>
              <a:t>balanced attention for all eight.  Often we find overlap among several dimensions. </a:t>
            </a:r>
            <a:endParaRPr i="1" dirty="0"/>
          </a:p>
          <a:p>
            <a:pPr marL="0" lvl="0" indent="0" algn="l" rtl="0">
              <a:lnSpc>
                <a:spcPct val="100000"/>
              </a:lnSpc>
              <a:spcBef>
                <a:spcPts val="1200"/>
              </a:spcBef>
              <a:spcAft>
                <a:spcPts val="0"/>
              </a:spcAft>
              <a:buSzPts val="1400"/>
              <a:buNone/>
            </a:pPr>
            <a:r>
              <a:rPr lang="en-US" i="1" dirty="0"/>
              <a:t>For example, sleep is in the physical category, but being sleep deprived affects mental, social, intellectual, and occupational wellness, too.</a:t>
            </a:r>
            <a:endParaRPr sz="1100" i="1" dirty="0"/>
          </a:p>
          <a:p>
            <a:pPr marL="0" lvl="0" indent="0" algn="l" rtl="0">
              <a:lnSpc>
                <a:spcPct val="100000"/>
              </a:lnSpc>
              <a:spcBef>
                <a:spcPts val="0"/>
              </a:spcBef>
              <a:spcAft>
                <a:spcPts val="0"/>
              </a:spcAft>
              <a:buSzPts val="1400"/>
              <a:buNone/>
            </a:pPr>
            <a:endParaRPr sz="1100" i="1"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this question to encourage brief discussion/response.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Remember the 8 dimensions of wellness video on the My Aggie Wellness Journey website that was sent to you by ______ (peer mentor)?  Based on what you learned from that video, which of the 8 dimensions of wellness can you name?</a:t>
            </a:r>
            <a:endParaRPr/>
          </a:p>
          <a:p>
            <a:pPr marL="0" lvl="0" indent="0" algn="l" rtl="0">
              <a:lnSpc>
                <a:spcPct val="100000"/>
              </a:lnSpc>
              <a:spcBef>
                <a:spcPts val="0"/>
              </a:spcBef>
              <a:spcAft>
                <a:spcPts val="0"/>
              </a:spcAft>
              <a:buSzPts val="1400"/>
              <a:buNone/>
            </a:pPr>
            <a:r>
              <a:rPr lang="en-US"/>
              <a:t>Answers: Physical, Mental, Social, Intellectual, Spiritual, Occupational, Financial, Environmental  (https://www.youtube.com/watch?v=2NR4_5dt7JA)</a:t>
            </a:r>
            <a:endParaRPr/>
          </a:p>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76f3b60d2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100"/>
              <a:buNone/>
            </a:pPr>
            <a:r>
              <a:rPr lang="en-US"/>
              <a:t>Great, yes! Those are all dimensions of wellness. The video mentions that each of these dimensions impacts the others, and that all of them equally influence our overall well being. This is true for just about every stage of life, even college. College can be challenging in many ways, so today we are going to look at a case study that was created to help us see how some of these dimensions of wellness might appear in our lives. Hopefully you read the case study before class. Remember that this may not look exactly like YOUR typical day, but parts of it might sound familiar. Only social, physical, intellectual, and mental wellness are included in today’s case study. </a:t>
            </a:r>
            <a:endParaRPr/>
          </a:p>
          <a:p>
            <a:pPr marL="0" lvl="0" indent="0" algn="just" rtl="0">
              <a:lnSpc>
                <a:spcPct val="115000"/>
              </a:lnSpc>
              <a:spcBef>
                <a:spcPts val="1200"/>
              </a:spcBef>
              <a:spcAft>
                <a:spcPts val="0"/>
              </a:spcAft>
              <a:buClr>
                <a:schemeClr val="dk1"/>
              </a:buClr>
              <a:buSzPts val="1100"/>
              <a:buFont typeface="Arial"/>
              <a:buNone/>
            </a:pPr>
            <a:r>
              <a:rPr lang="en-US" sz="1100" i="1"/>
              <a:t>To include all 8 dimensions in your section on another class day - view the “Supplement” tab of the My Aggie Wellness Journey Curriculum website to engage your class in another case study which includes the remaining four dimensions, occupational, spiritual, financial, and environmental.</a:t>
            </a:r>
            <a:endParaRPr/>
          </a:p>
          <a:p>
            <a:pPr marL="0" lvl="0" indent="0" algn="l" rtl="0">
              <a:lnSpc>
                <a:spcPct val="100000"/>
              </a:lnSpc>
              <a:spcBef>
                <a:spcPts val="1200"/>
              </a:spcBef>
              <a:spcAft>
                <a:spcPts val="0"/>
              </a:spcAft>
              <a:buSzPts val="1400"/>
              <a:buNone/>
            </a:pPr>
            <a:endParaRPr/>
          </a:p>
        </p:txBody>
      </p:sp>
      <p:sp>
        <p:nvSpPr>
          <p:cNvPr id="110" name="Google Shape;110;g776f3b60d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save time, divide class into groups of 4-5 students ahead of time. Groups should discuss the case study together, identifying unhealthy behaviors and brainstorming healthier behaviors that could be replaced. Each group should select a “spokesperson” to share their group’s main discussion points with the larger class.  Remember, only social, physical, intellectual, and mental wellness are included in this case study.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Together with your team, go through the case study, identify healthy and unhealthy behaviors. The case study will prompt you to select each statement and identify if it is a healthy or unhealthy behavior.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the statement is an unhealthy behavior, your team will discuss reasonable, realistic, healthier choices that you think Andi could make.  Keep in mind, there are no perfect solutions. Try to put yourself in her shoes and think about realistic changes you and your team would be willing to make. Be sure to choose one member of your group who will share key points of your discussion with the rest of the class. You’ll have 10 minutes to complete this activity!  </a:t>
            </a:r>
            <a:endParaRPr/>
          </a:p>
          <a:p>
            <a:pPr marL="0" lvl="0" indent="0" algn="l" rtl="0">
              <a:lnSpc>
                <a:spcPct val="100000"/>
              </a:lnSpc>
              <a:spcBef>
                <a:spcPts val="0"/>
              </a:spcBef>
              <a:spcAft>
                <a:spcPts val="0"/>
              </a:spcAft>
              <a:buSzPts val="1400"/>
              <a:buNone/>
            </a:pPr>
            <a:endParaRPr/>
          </a:p>
        </p:txBody>
      </p:sp>
      <p:sp>
        <p:nvSpPr>
          <p:cNvPr id="128" name="Google Shape;1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b="1">
                <a:solidFill>
                  <a:srgbClr val="000000"/>
                </a:solidFill>
              </a:rPr>
              <a:t>Okay, time is up! Let’s hear from each group what you noticed and how you would substitute healthier behaviors.</a:t>
            </a:r>
            <a:endParaRPr sz="1100" b="1">
              <a:solidFill>
                <a:srgbClr val="000000"/>
              </a:solidFill>
            </a:endParaRPr>
          </a:p>
          <a:p>
            <a:pPr marL="0" lvl="0" indent="0" algn="l" rtl="0">
              <a:lnSpc>
                <a:spcPct val="115000"/>
              </a:lnSpc>
              <a:spcBef>
                <a:spcPts val="1200"/>
              </a:spcBef>
              <a:spcAft>
                <a:spcPts val="0"/>
              </a:spcAft>
              <a:buNone/>
            </a:pPr>
            <a:r>
              <a:rPr lang="en-US" sz="1100" b="1">
                <a:solidFill>
                  <a:srgbClr val="000000"/>
                </a:solidFill>
              </a:rPr>
              <a:t> </a:t>
            </a:r>
            <a:r>
              <a:rPr lang="en-US" sz="1100" i="1">
                <a:solidFill>
                  <a:srgbClr val="000000"/>
                </a:solidFill>
              </a:rPr>
              <a:t>Peer Mentor: facilitate discussion among class. Ask students to name the different dimensions of wellness associated with the examples they share. Other Potential questions for the class are below and on the PowerPoint:</a:t>
            </a:r>
            <a:endParaRPr sz="1100" i="1">
              <a:solidFill>
                <a:srgbClr val="000000"/>
              </a:solidFill>
            </a:endParaRPr>
          </a:p>
          <a:p>
            <a:pPr marL="215900" lvl="0" indent="0" algn="l" rtl="0">
              <a:lnSpc>
                <a:spcPct val="115000"/>
              </a:lnSpc>
              <a:spcBef>
                <a:spcPts val="1200"/>
              </a:spcBef>
              <a:spcAft>
                <a:spcPts val="0"/>
              </a:spcAft>
              <a:buNone/>
            </a:pPr>
            <a:r>
              <a:rPr lang="en-US" sz="1100" i="1">
                <a:solidFill>
                  <a:srgbClr val="000000"/>
                </a:solidFill>
              </a:rPr>
              <a:t>1)</a:t>
            </a:r>
            <a:r>
              <a:rPr lang="en-US" sz="700">
                <a:solidFill>
                  <a:srgbClr val="000000"/>
                </a:solidFill>
                <a:latin typeface="Times New Roman"/>
                <a:ea typeface="Times New Roman"/>
                <a:cs typeface="Times New Roman"/>
                <a:sym typeface="Times New Roman"/>
              </a:rPr>
              <a:t>  	</a:t>
            </a:r>
            <a:r>
              <a:rPr lang="en-US" sz="1100" i="1">
                <a:solidFill>
                  <a:srgbClr val="000000"/>
                </a:solidFill>
              </a:rPr>
              <a:t>Did you notice one dimension of wellness affecting another dimension? 2) Would you make the changes you and your team identified? 3) What would you do differently?</a:t>
            </a:r>
            <a:endParaRPr sz="1100" i="1">
              <a:solidFill>
                <a:srgbClr val="000000"/>
              </a:solidFill>
            </a:endParaRPr>
          </a:p>
          <a:p>
            <a:pPr marL="0" lvl="0" indent="0" algn="l" rtl="0">
              <a:lnSpc>
                <a:spcPct val="115000"/>
              </a:lnSpc>
              <a:spcBef>
                <a:spcPts val="1200"/>
              </a:spcBef>
              <a:spcAft>
                <a:spcPts val="0"/>
              </a:spcAft>
              <a:buNone/>
            </a:pPr>
            <a:r>
              <a:rPr lang="en-US" sz="1100" b="1">
                <a:solidFill>
                  <a:srgbClr val="000000"/>
                </a:solidFill>
              </a:rPr>
              <a:t>These were great examples! Remember, a wellness journey is an individual choice and what works for one person may not work for someone else. Let’s take a look at our own wellness journey. We are going to reflect on your wellness journey - what does your wellness look like?</a:t>
            </a:r>
            <a:endParaRPr sz="1100" b="1">
              <a:solidFill>
                <a:srgbClr val="000000"/>
              </a:solidFill>
            </a:endParaRPr>
          </a:p>
          <a:p>
            <a:pPr marL="0" lvl="0" indent="0" algn="l" rtl="0">
              <a:lnSpc>
                <a:spcPct val="100000"/>
              </a:lnSpc>
              <a:spcBef>
                <a:spcPts val="1200"/>
              </a:spcBef>
              <a:spcAft>
                <a:spcPts val="0"/>
              </a:spcAft>
              <a:buSzPts val="1400"/>
              <a:buNone/>
            </a:pPr>
            <a:endParaRPr/>
          </a:p>
        </p:txBody>
      </p:sp>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7a47a14f2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1100" i="1"/>
              <a:t>Open the Wellness Wheel Activity under the “Activities” tab of the My Aggie Wellness Journey Curriculum website. Explain the directions for the wellness wheel activity - preview the example to students. While explaining the resources portion of the activity, show students an example of the listed resources for your campus under the “Emotional” page of the website.</a:t>
            </a:r>
            <a:endParaRPr sz="1100" i="1"/>
          </a:p>
          <a:p>
            <a:pPr marL="0" lvl="0" indent="0" algn="just" rtl="0">
              <a:lnSpc>
                <a:spcPct val="115000"/>
              </a:lnSpc>
              <a:spcBef>
                <a:spcPts val="1200"/>
              </a:spcBef>
              <a:spcAft>
                <a:spcPts val="0"/>
              </a:spcAft>
              <a:buClr>
                <a:schemeClr val="dk1"/>
              </a:buClr>
              <a:buSzPts val="1100"/>
              <a:buFont typeface="Arial"/>
              <a:buNone/>
            </a:pPr>
            <a:r>
              <a:rPr lang="en-US" sz="1100" b="1"/>
              <a:t>You all will take the rest of class to reflect on your personal well-being by completing your own wellness wheel. You will take the wellness wheel and read each statement and fill in the corresponding section of the wheel to the degree you feel is accurate for you. The big circle represents 100% while the smaller circle represents 50%.</a:t>
            </a:r>
            <a:endParaRPr sz="1100" b="1"/>
          </a:p>
          <a:p>
            <a:pPr marL="0" lvl="0" indent="0" algn="just" rtl="0">
              <a:lnSpc>
                <a:spcPct val="115000"/>
              </a:lnSpc>
              <a:spcBef>
                <a:spcPts val="1200"/>
              </a:spcBef>
              <a:spcAft>
                <a:spcPts val="0"/>
              </a:spcAft>
              <a:buClr>
                <a:schemeClr val="dk1"/>
              </a:buClr>
              <a:buSzPts val="1100"/>
              <a:buFont typeface="Arial"/>
              <a:buNone/>
            </a:pPr>
            <a:r>
              <a:rPr lang="en-US" sz="1100" b="1"/>
              <a:t>For example, Question #1 is "I can feel and understand my emotions." If you do this 100% of the time, fill in all of section 1. If you do this 25 or 30% of the time, then fill in part of the 50% circle. You will fill in each part of the circle then analyze which dimension is your strongest and which dimension you could develop.</a:t>
            </a:r>
            <a:endParaRPr sz="1100" b="1"/>
          </a:p>
          <a:p>
            <a:pPr marL="0" lvl="0" indent="0" algn="just" rtl="0">
              <a:lnSpc>
                <a:spcPct val="115000"/>
              </a:lnSpc>
              <a:spcBef>
                <a:spcPts val="1200"/>
              </a:spcBef>
              <a:spcAft>
                <a:spcPts val="0"/>
              </a:spcAft>
              <a:buClr>
                <a:schemeClr val="dk1"/>
              </a:buClr>
              <a:buSzPts val="1100"/>
              <a:buFont typeface="Arial"/>
              <a:buNone/>
            </a:pPr>
            <a:r>
              <a:rPr lang="en-US" sz="1100" b="1"/>
              <a:t>Once you have identified the dimension you could develop - you will begin to identify resources that could support you in each dimension. Starting with the dimension you could develop the most, use the</a:t>
            </a:r>
            <a:r>
              <a:rPr lang="en-US" sz="1100" b="1">
                <a:uFill>
                  <a:noFill/>
                </a:uFill>
                <a:hlinkClick r:id="rId3"/>
              </a:rPr>
              <a:t> </a:t>
            </a:r>
            <a:r>
              <a:rPr lang="en-US" sz="1100" b="1" u="sng">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My Aggie Wellness Journey Curriculum website</a:t>
            </a:r>
            <a:r>
              <a:rPr lang="en-US" sz="1100" b="1"/>
              <a:t> to identify resources under each dimension.</a:t>
            </a:r>
            <a:endParaRPr sz="1100" b="1"/>
          </a:p>
          <a:p>
            <a:pPr marL="0" lvl="0" indent="0" algn="just" rtl="0">
              <a:lnSpc>
                <a:spcPct val="115000"/>
              </a:lnSpc>
              <a:spcBef>
                <a:spcPts val="1200"/>
              </a:spcBef>
              <a:spcAft>
                <a:spcPts val="0"/>
              </a:spcAft>
              <a:buClr>
                <a:schemeClr val="dk1"/>
              </a:buClr>
              <a:buSzPts val="1100"/>
              <a:buFont typeface="Arial"/>
              <a:buNone/>
            </a:pPr>
            <a:r>
              <a:rPr lang="en-US" sz="1100" b="1" i="1"/>
              <a:t>Students may not finish pairing all 8 dimensions with a resource which is okay. Encourage students to continue their self-reflection</a:t>
            </a:r>
            <a:endParaRPr sz="1100" b="1" i="1"/>
          </a:p>
          <a:p>
            <a:pPr marL="0" lvl="0" indent="0" algn="just" rtl="0">
              <a:lnSpc>
                <a:spcPct val="115000"/>
              </a:lnSpc>
              <a:spcBef>
                <a:spcPts val="1200"/>
              </a:spcBef>
              <a:spcAft>
                <a:spcPts val="1200"/>
              </a:spcAft>
              <a:buSzPts val="1100"/>
              <a:buNone/>
            </a:pPr>
            <a:endParaRPr/>
          </a:p>
        </p:txBody>
      </p:sp>
      <p:sp>
        <p:nvSpPr>
          <p:cNvPr id="151" name="Google Shape;151;gd7a47a14f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i="1" dirty="0"/>
              <a:t>As a class, discuss the following takeaways (call and answer).</a:t>
            </a:r>
            <a:endParaRPr sz="1100" i="1" dirty="0"/>
          </a:p>
          <a:p>
            <a:pPr marL="0" lvl="0" indent="0" algn="l" rtl="0">
              <a:lnSpc>
                <a:spcPct val="115000"/>
              </a:lnSpc>
              <a:spcBef>
                <a:spcPts val="1200"/>
              </a:spcBef>
              <a:spcAft>
                <a:spcPts val="0"/>
              </a:spcAft>
              <a:buClr>
                <a:schemeClr val="dk1"/>
              </a:buClr>
              <a:buSzPts val="1100"/>
              <a:buFont typeface="Arial"/>
              <a:buNone/>
            </a:pPr>
            <a:r>
              <a:rPr lang="en-US" sz="1100" b="1" dirty="0"/>
              <a:t>Below are the takeaways from this lesson-</a:t>
            </a:r>
            <a:endParaRPr sz="1100" b="1" dirty="0"/>
          </a:p>
          <a:p>
            <a:pPr marL="457200" lvl="0" indent="0" algn="l" rtl="0">
              <a:lnSpc>
                <a:spcPct val="115000"/>
              </a:lnSpc>
              <a:spcBef>
                <a:spcPts val="1200"/>
              </a:spcBef>
              <a:spcAft>
                <a:spcPts val="0"/>
              </a:spcAft>
              <a:buClr>
                <a:schemeClr val="dk1"/>
              </a:buClr>
              <a:buSzPts val="1100"/>
              <a:buFont typeface="Arial"/>
              <a:buNone/>
            </a:pPr>
            <a:r>
              <a:rPr lang="en-US" sz="1100" dirty="0"/>
              <a:t>●</a:t>
            </a:r>
            <a:r>
              <a:rPr lang="en-US" sz="700" dirty="0">
                <a:latin typeface="Times New Roman"/>
                <a:ea typeface="Times New Roman"/>
                <a:cs typeface="Times New Roman"/>
                <a:sym typeface="Times New Roman"/>
              </a:rPr>
              <a:t>        </a:t>
            </a:r>
            <a:r>
              <a:rPr lang="en-US" sz="1100" b="1" dirty="0"/>
              <a:t>All dimensions are equally important, add value to your life, impact your overall health and well-being.</a:t>
            </a:r>
            <a:endParaRPr sz="1100" b="1" dirty="0"/>
          </a:p>
          <a:p>
            <a:pPr marL="457200" lvl="0" indent="0" algn="l" rtl="0">
              <a:lnSpc>
                <a:spcPct val="115000"/>
              </a:lnSpc>
              <a:spcBef>
                <a:spcPts val="1200"/>
              </a:spcBef>
              <a:spcAft>
                <a:spcPts val="0"/>
              </a:spcAft>
              <a:buClr>
                <a:schemeClr val="dk1"/>
              </a:buClr>
              <a:buSzPts val="1100"/>
              <a:buFont typeface="Arial"/>
              <a:buNone/>
            </a:pPr>
            <a:r>
              <a:rPr lang="en-US" sz="1100" dirty="0"/>
              <a:t>●</a:t>
            </a:r>
            <a:r>
              <a:rPr lang="en-US" sz="700" dirty="0">
                <a:latin typeface="Times New Roman"/>
                <a:ea typeface="Times New Roman"/>
                <a:cs typeface="Times New Roman"/>
                <a:sym typeface="Times New Roman"/>
              </a:rPr>
              <a:t>        </a:t>
            </a:r>
            <a:r>
              <a:rPr lang="en-US" sz="1100" b="1" dirty="0"/>
              <a:t>We are not perfect, we strive for balance - not perfection.</a:t>
            </a:r>
            <a:endParaRPr sz="1100" b="1" dirty="0"/>
          </a:p>
          <a:p>
            <a:pPr marL="457200" lvl="0" indent="0" algn="l" rtl="0">
              <a:lnSpc>
                <a:spcPct val="115000"/>
              </a:lnSpc>
              <a:spcBef>
                <a:spcPts val="1200"/>
              </a:spcBef>
              <a:spcAft>
                <a:spcPts val="0"/>
              </a:spcAft>
              <a:buClr>
                <a:schemeClr val="dk1"/>
              </a:buClr>
              <a:buSzPts val="1100"/>
              <a:buFont typeface="Arial"/>
              <a:buNone/>
            </a:pPr>
            <a:r>
              <a:rPr lang="en-US" sz="1100" dirty="0"/>
              <a:t>●</a:t>
            </a:r>
            <a:r>
              <a:rPr lang="en-US" sz="700" dirty="0">
                <a:latin typeface="Times New Roman"/>
                <a:ea typeface="Times New Roman"/>
                <a:cs typeface="Times New Roman"/>
                <a:sym typeface="Times New Roman"/>
              </a:rPr>
              <a:t>        </a:t>
            </a:r>
            <a:r>
              <a:rPr lang="en-US" sz="1100" b="1" dirty="0"/>
              <a:t>There are many options for replacing poor choices, noted by different choices from each group, and choices you may have also thought of reading the example.</a:t>
            </a:r>
            <a:endParaRPr sz="1100" b="1" dirty="0"/>
          </a:p>
          <a:p>
            <a:pPr marL="457200" lvl="0" indent="0" algn="l" rtl="0">
              <a:lnSpc>
                <a:spcPct val="115000"/>
              </a:lnSpc>
              <a:spcBef>
                <a:spcPts val="1200"/>
              </a:spcBef>
              <a:spcAft>
                <a:spcPts val="0"/>
              </a:spcAft>
              <a:buSzPts val="1100"/>
              <a:buNone/>
            </a:pPr>
            <a:r>
              <a:rPr lang="en-US" sz="1100" dirty="0"/>
              <a:t>●</a:t>
            </a:r>
            <a:r>
              <a:rPr lang="en-US" sz="700" dirty="0">
                <a:latin typeface="Times New Roman"/>
                <a:ea typeface="Times New Roman"/>
                <a:cs typeface="Times New Roman"/>
                <a:sym typeface="Times New Roman"/>
              </a:rPr>
              <a:t>        </a:t>
            </a:r>
            <a:r>
              <a:rPr lang="en-US" sz="1100" b="1" dirty="0"/>
              <a:t>Some days are going to go well, others are not.  That’s a common experience for all of us, not just Freshmen.</a:t>
            </a:r>
            <a:endParaRPr sz="1100" b="1" dirty="0"/>
          </a:p>
          <a:p>
            <a:pPr marL="457200" lvl="0" indent="0" algn="l" rtl="0">
              <a:lnSpc>
                <a:spcPct val="115000"/>
              </a:lnSpc>
              <a:spcBef>
                <a:spcPts val="1200"/>
              </a:spcBef>
              <a:spcAft>
                <a:spcPts val="0"/>
              </a:spcAft>
              <a:buSzPts val="1100"/>
              <a:buNone/>
            </a:pPr>
            <a:r>
              <a:rPr lang="en-US" sz="1100" dirty="0"/>
              <a:t>●</a:t>
            </a:r>
            <a:r>
              <a:rPr lang="en-US" sz="700" dirty="0">
                <a:latin typeface="Times New Roman"/>
                <a:ea typeface="Times New Roman"/>
                <a:cs typeface="Times New Roman"/>
                <a:sym typeface="Times New Roman"/>
              </a:rPr>
              <a:t>        </a:t>
            </a:r>
            <a:r>
              <a:rPr lang="en-US" sz="1100" b="1" dirty="0"/>
              <a:t>The goal is to learn to develop a healthy routine, good time management skills, and seek help/resources.</a:t>
            </a:r>
            <a:endParaRPr sz="1100" b="1" dirty="0"/>
          </a:p>
          <a:p>
            <a:pPr marL="457200" lvl="0" indent="0" algn="l" rtl="0">
              <a:lnSpc>
                <a:spcPct val="115000"/>
              </a:lnSpc>
              <a:spcBef>
                <a:spcPts val="1200"/>
              </a:spcBef>
              <a:spcAft>
                <a:spcPts val="0"/>
              </a:spcAft>
              <a:buClr>
                <a:schemeClr val="dk1"/>
              </a:buClr>
              <a:buSzPts val="1100"/>
              <a:buFont typeface="Arial"/>
              <a:buNone/>
            </a:pPr>
            <a:r>
              <a:rPr lang="en-US" sz="1100" i="1" dirty="0"/>
              <a:t>With this lesson, we have included a list of campus/community resources for TAMU-College Station, TAMU-Galveston, TAMU-McAllen, and TAMU Qatar that can be found on the</a:t>
            </a:r>
            <a:r>
              <a:rPr lang="en-US" sz="1100" i="1" dirty="0">
                <a:uFill>
                  <a:noFill/>
                </a:uFill>
                <a:hlinkClick r:id="rId3"/>
              </a:rPr>
              <a:t> </a:t>
            </a:r>
            <a:r>
              <a:rPr lang="en-US" sz="1100" i="1" u="sng" dirty="0">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My Aggie Wellness Journey Curriculum website</a:t>
            </a:r>
            <a:r>
              <a:rPr lang="en-US" sz="1100" i="1" u="sng" dirty="0">
                <a:solidFill>
                  <a:srgbClr val="1155CC"/>
                </a:solidFill>
              </a:rPr>
              <a:t> </a:t>
            </a:r>
            <a:r>
              <a:rPr lang="en-US" sz="1100" i="1" dirty="0"/>
              <a:t>which can be posted as a link on Canvas or copied for students. </a:t>
            </a:r>
            <a:endParaRPr sz="1100" b="1" dirty="0"/>
          </a:p>
          <a:p>
            <a:pPr marL="0" lvl="0" indent="0" algn="l" rtl="0">
              <a:lnSpc>
                <a:spcPct val="100000"/>
              </a:lnSpc>
              <a:spcBef>
                <a:spcPts val="1200"/>
              </a:spcBef>
              <a:spcAft>
                <a:spcPts val="0"/>
              </a:spcAft>
              <a:buSzPts val="1400"/>
              <a:buNone/>
            </a:pPr>
            <a:endParaRPr dirty="0"/>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www.youtube.com/watch?v=x4Wg6fZ9MQ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0"/>
            <a:ext cx="18288000" cy="10287000"/>
          </a:xfrm>
          <a:custGeom>
            <a:avLst/>
            <a:gdLst/>
            <a:ahLst/>
            <a:cxnLst/>
            <a:rect l="l" t="t" r="r" b="b"/>
            <a:pathLst>
              <a:path w="3420522" h="1913890" extrusionOk="0">
                <a:moveTo>
                  <a:pt x="0" y="0"/>
                </a:moveTo>
                <a:lnTo>
                  <a:pt x="3420522" y="0"/>
                </a:lnTo>
                <a:lnTo>
                  <a:pt x="3420522" y="1913890"/>
                </a:lnTo>
                <a:lnTo>
                  <a:pt x="0" y="1913890"/>
                </a:lnTo>
                <a:close/>
              </a:path>
            </a:pathLst>
          </a:custGeom>
          <a:solidFill>
            <a:srgbClr val="500000">
              <a:alpha val="49019"/>
            </a:srgbClr>
          </a:solidFill>
          <a:ln>
            <a:noFill/>
          </a:ln>
        </p:spPr>
      </p:sp>
      <p:sp>
        <p:nvSpPr>
          <p:cNvPr id="90" name="Google Shape;90;p1"/>
          <p:cNvSpPr/>
          <p:nvPr/>
        </p:nvSpPr>
        <p:spPr>
          <a:xfrm>
            <a:off x="14303155" y="7418327"/>
            <a:ext cx="3984845" cy="142788"/>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91" name="Google Shape;91;p1"/>
          <p:cNvSpPr/>
          <p:nvPr/>
        </p:nvSpPr>
        <p:spPr>
          <a:xfrm>
            <a:off x="10327834" y="7418327"/>
            <a:ext cx="3984845" cy="142788"/>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92" name="Google Shape;92;p1"/>
          <p:cNvSpPr/>
          <p:nvPr/>
        </p:nvSpPr>
        <p:spPr>
          <a:xfrm>
            <a:off x="6352514" y="7418327"/>
            <a:ext cx="3984845" cy="142788"/>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93" name="Google Shape;93;p1"/>
          <p:cNvSpPr/>
          <p:nvPr/>
        </p:nvSpPr>
        <p:spPr>
          <a:xfrm>
            <a:off x="2377193" y="7418327"/>
            <a:ext cx="3984845" cy="142788"/>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94" name="Google Shape;94;p1"/>
          <p:cNvSpPr/>
          <p:nvPr/>
        </p:nvSpPr>
        <p:spPr>
          <a:xfrm>
            <a:off x="0" y="7418327"/>
            <a:ext cx="3150622" cy="142788"/>
          </a:xfrm>
          <a:custGeom>
            <a:avLst/>
            <a:gdLst/>
            <a:ahLst/>
            <a:cxnLst/>
            <a:rect l="l" t="t" r="r" b="b"/>
            <a:pathLst>
              <a:path w="3362710" h="152400" extrusionOk="0">
                <a:moveTo>
                  <a:pt x="0" y="0"/>
                </a:moveTo>
                <a:lnTo>
                  <a:pt x="3362710" y="0"/>
                </a:lnTo>
                <a:lnTo>
                  <a:pt x="3362710" y="152400"/>
                </a:lnTo>
                <a:lnTo>
                  <a:pt x="0" y="152400"/>
                </a:lnTo>
                <a:close/>
              </a:path>
            </a:pathLst>
          </a:custGeom>
          <a:solidFill>
            <a:srgbClr val="E4002B"/>
          </a:solidFill>
          <a:ln>
            <a:noFill/>
          </a:ln>
        </p:spPr>
      </p:sp>
      <p:sp>
        <p:nvSpPr>
          <p:cNvPr id="95" name="Google Shape;95;p1"/>
          <p:cNvSpPr/>
          <p:nvPr/>
        </p:nvSpPr>
        <p:spPr>
          <a:xfrm>
            <a:off x="0" y="7489721"/>
            <a:ext cx="18288000" cy="2797279"/>
          </a:xfrm>
          <a:custGeom>
            <a:avLst/>
            <a:gdLst/>
            <a:ahLst/>
            <a:cxnLst/>
            <a:rect l="l" t="t" r="r" b="b"/>
            <a:pathLst>
              <a:path w="4253089" h="650540" extrusionOk="0">
                <a:moveTo>
                  <a:pt x="0" y="0"/>
                </a:moveTo>
                <a:lnTo>
                  <a:pt x="4253089" y="0"/>
                </a:lnTo>
                <a:lnTo>
                  <a:pt x="4253089" y="650540"/>
                </a:lnTo>
                <a:lnTo>
                  <a:pt x="0" y="650540"/>
                </a:lnTo>
                <a:close/>
              </a:path>
            </a:pathLst>
          </a:custGeom>
          <a:solidFill>
            <a:srgbClr val="FFFFFF"/>
          </a:solidFill>
          <a:ln>
            <a:noFill/>
          </a:ln>
        </p:spPr>
      </p:sp>
      <p:pic>
        <p:nvPicPr>
          <p:cNvPr id="96" name="Google Shape;96;p1"/>
          <p:cNvPicPr preferRelativeResize="0"/>
          <p:nvPr/>
        </p:nvPicPr>
        <p:blipFill rotWithShape="1">
          <a:blip r:embed="rId4">
            <a:alphaModFix/>
          </a:blip>
          <a:srcRect/>
          <a:stretch/>
        </p:blipFill>
        <p:spPr>
          <a:xfrm>
            <a:off x="4210786" y="-1344733"/>
            <a:ext cx="9363075" cy="9363075"/>
          </a:xfrm>
          <a:prstGeom prst="rect">
            <a:avLst/>
          </a:prstGeom>
          <a:noFill/>
          <a:ln>
            <a:noFill/>
          </a:ln>
        </p:spPr>
      </p:pic>
      <p:sp>
        <p:nvSpPr>
          <p:cNvPr id="97" name="Google Shape;97;p1"/>
          <p:cNvSpPr txBox="1"/>
          <p:nvPr/>
        </p:nvSpPr>
        <p:spPr>
          <a:xfrm>
            <a:off x="358525" y="8510325"/>
            <a:ext cx="8178900" cy="738900"/>
          </a:xfrm>
          <a:prstGeom prst="rect">
            <a:avLst/>
          </a:prstGeom>
          <a:noFill/>
          <a:ln>
            <a:noFill/>
          </a:ln>
        </p:spPr>
        <p:txBody>
          <a:bodyPr spcFirstLastPara="1" wrap="square" lIns="0" tIns="0" rIns="0" bIns="0" anchor="t" anchorCtr="0">
            <a:spAutoFit/>
          </a:bodyPr>
          <a:lstStyle/>
          <a:p>
            <a:pPr marL="0" marR="0" lvl="0" indent="0" algn="r" rtl="0">
              <a:lnSpc>
                <a:spcPct val="139979"/>
              </a:lnSpc>
              <a:spcBef>
                <a:spcPts val="0"/>
              </a:spcBef>
              <a:spcAft>
                <a:spcPts val="0"/>
              </a:spcAft>
              <a:buClr>
                <a:srgbClr val="000000"/>
              </a:buClr>
              <a:buSzPts val="4800"/>
              <a:buFont typeface="Arial"/>
              <a:buNone/>
            </a:pPr>
            <a:r>
              <a:rPr lang="en-US" sz="4800" b="1">
                <a:solidFill>
                  <a:srgbClr val="500000"/>
                </a:solidFill>
                <a:latin typeface="Open Sans"/>
                <a:ea typeface="Open Sans"/>
                <a:cs typeface="Open Sans"/>
                <a:sym typeface="Open Sans"/>
              </a:rPr>
              <a:t>My Aggie Wellness Journey</a:t>
            </a:r>
            <a:endParaRPr sz="4800" b="1" i="0" u="none" strike="noStrike" cap="none">
              <a:solidFill>
                <a:srgbClr val="500000"/>
              </a:solidFill>
              <a:latin typeface="Open Sans"/>
              <a:ea typeface="Open Sans"/>
              <a:cs typeface="Open Sans"/>
              <a:sym typeface="Open Sans"/>
            </a:endParaRPr>
          </a:p>
        </p:txBody>
      </p:sp>
      <p:sp>
        <p:nvSpPr>
          <p:cNvPr id="98" name="Google Shape;98;p1"/>
          <p:cNvSpPr/>
          <p:nvPr/>
        </p:nvSpPr>
        <p:spPr>
          <a:xfrm rot="5400000">
            <a:off x="8165626" y="8857623"/>
            <a:ext cx="1516706" cy="54348"/>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pic>
        <p:nvPicPr>
          <p:cNvPr id="99" name="Google Shape;99;p1"/>
          <p:cNvPicPr preferRelativeResize="0"/>
          <p:nvPr/>
        </p:nvPicPr>
        <p:blipFill>
          <a:blip r:embed="rId5">
            <a:alphaModFix/>
          </a:blip>
          <a:stretch>
            <a:fillRect/>
          </a:stretch>
        </p:blipFill>
        <p:spPr>
          <a:xfrm>
            <a:off x="9310537" y="7554800"/>
            <a:ext cx="6019425" cy="2649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p:nvPr/>
        </p:nvSpPr>
        <p:spPr>
          <a:xfrm>
            <a:off x="1028600" y="2504113"/>
            <a:ext cx="8252400" cy="5278800"/>
          </a:xfrm>
          <a:prstGeom prst="rect">
            <a:avLst/>
          </a:prstGeom>
          <a:noFill/>
          <a:ln>
            <a:noFill/>
          </a:ln>
        </p:spPr>
        <p:txBody>
          <a:bodyPr spcFirstLastPara="1" wrap="square" lIns="0" tIns="0" rIns="0" bIns="0" anchor="t" anchorCtr="0">
            <a:spAutoFit/>
          </a:bodyPr>
          <a:lstStyle/>
          <a:p>
            <a:pPr marL="0" marR="0" lvl="0" indent="0" algn="ctr" rtl="0">
              <a:lnSpc>
                <a:spcPct val="200000"/>
              </a:lnSpc>
              <a:spcBef>
                <a:spcPts val="0"/>
              </a:spcBef>
              <a:spcAft>
                <a:spcPts val="0"/>
              </a:spcAft>
              <a:buClr>
                <a:srgbClr val="000000"/>
              </a:buClr>
              <a:buSzPts val="5600"/>
              <a:buFont typeface="Arial"/>
              <a:buNone/>
            </a:pPr>
            <a:r>
              <a:rPr lang="en-US" sz="5600" b="1" i="0" u="none" strike="noStrike" cap="none">
                <a:solidFill>
                  <a:srgbClr val="500000"/>
                </a:solidFill>
                <a:latin typeface="Open Sans"/>
                <a:ea typeface="Open Sans"/>
                <a:cs typeface="Open Sans"/>
                <a:sym typeface="Open Sans"/>
              </a:rPr>
              <a:t>What are the Eight Dimensions of Wellness?</a:t>
            </a:r>
            <a:endParaRPr sz="5600" b="1" i="0" u="none" strike="noStrike" cap="none">
              <a:solidFill>
                <a:srgbClr val="500000"/>
              </a:solidFill>
              <a:latin typeface="Open Sans"/>
              <a:ea typeface="Open Sans"/>
              <a:cs typeface="Open Sans"/>
              <a:sym typeface="Open Sans"/>
            </a:endParaRPr>
          </a:p>
        </p:txBody>
      </p:sp>
      <p:pic>
        <p:nvPicPr>
          <p:cNvPr id="105" name="Google Shape;105;p2"/>
          <p:cNvPicPr preferRelativeResize="0"/>
          <p:nvPr/>
        </p:nvPicPr>
        <p:blipFill rotWithShape="1">
          <a:blip r:embed="rId3">
            <a:alphaModFix/>
          </a:blip>
          <a:srcRect t="13878" b="11563"/>
          <a:stretch/>
        </p:blipFill>
        <p:spPr>
          <a:xfrm>
            <a:off x="8078465" y="8653504"/>
            <a:ext cx="2172955" cy="1620066"/>
          </a:xfrm>
          <a:prstGeom prst="rect">
            <a:avLst/>
          </a:prstGeom>
          <a:noFill/>
          <a:ln>
            <a:noFill/>
          </a:ln>
        </p:spPr>
      </p:pic>
      <p:sp>
        <p:nvSpPr>
          <p:cNvPr id="106" name="Google Shape;106;p2"/>
          <p:cNvSpPr/>
          <p:nvPr/>
        </p:nvSpPr>
        <p:spPr>
          <a:xfrm rot="5400000">
            <a:off x="5592673" y="4581956"/>
            <a:ext cx="7102659"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pic>
        <p:nvPicPr>
          <p:cNvPr id="107" name="Google Shape;107;p2"/>
          <p:cNvPicPr preferRelativeResize="0"/>
          <p:nvPr/>
        </p:nvPicPr>
        <p:blipFill rotWithShape="1">
          <a:blip r:embed="rId4">
            <a:alphaModFix/>
          </a:blip>
          <a:srcRect/>
          <a:stretch/>
        </p:blipFill>
        <p:spPr>
          <a:xfrm>
            <a:off x="9281000" y="1444275"/>
            <a:ext cx="8750006" cy="63477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76f3b60d2_0_1"/>
          <p:cNvSpPr txBox="1"/>
          <p:nvPr/>
        </p:nvSpPr>
        <p:spPr>
          <a:xfrm>
            <a:off x="1028700" y="746042"/>
            <a:ext cx="11036700" cy="952800"/>
          </a:xfrm>
          <a:prstGeom prst="rect">
            <a:avLst/>
          </a:prstGeom>
          <a:noFill/>
          <a:ln>
            <a:noFill/>
          </a:ln>
        </p:spPr>
        <p:txBody>
          <a:bodyPr spcFirstLastPara="1" wrap="square" lIns="0" tIns="0" rIns="0" bIns="0" anchor="t" anchorCtr="0">
            <a:noAutofit/>
          </a:bodyPr>
          <a:lstStyle/>
          <a:p>
            <a:pPr marL="0" marR="0" lvl="0" indent="0" algn="just" rtl="0">
              <a:lnSpc>
                <a:spcPct val="139982"/>
              </a:lnSpc>
              <a:spcBef>
                <a:spcPts val="0"/>
              </a:spcBef>
              <a:spcAft>
                <a:spcPts val="0"/>
              </a:spcAft>
              <a:buClr>
                <a:srgbClr val="000000"/>
              </a:buClr>
              <a:buSzPts val="5600"/>
              <a:buFont typeface="Arial"/>
              <a:buNone/>
            </a:pPr>
            <a:r>
              <a:rPr lang="en-US" sz="5600" b="1" i="0" u="none" strike="noStrike" cap="none">
                <a:solidFill>
                  <a:srgbClr val="500000"/>
                </a:solidFill>
                <a:latin typeface="Open Sans"/>
                <a:ea typeface="Open Sans"/>
                <a:cs typeface="Open Sans"/>
                <a:sym typeface="Open Sans"/>
              </a:rPr>
              <a:t>Eight Dimensions of Wellness</a:t>
            </a:r>
            <a:endParaRPr sz="5600" b="1" i="0" u="none" strike="noStrike" cap="none">
              <a:solidFill>
                <a:srgbClr val="500000"/>
              </a:solidFill>
              <a:latin typeface="Open Sans"/>
              <a:ea typeface="Open Sans"/>
              <a:cs typeface="Open Sans"/>
              <a:sym typeface="Open Sans"/>
            </a:endParaRPr>
          </a:p>
        </p:txBody>
      </p:sp>
      <p:sp>
        <p:nvSpPr>
          <p:cNvPr id="113" name="Google Shape;113;g776f3b60d2_0_1"/>
          <p:cNvSpPr txBox="1"/>
          <p:nvPr/>
        </p:nvSpPr>
        <p:spPr>
          <a:xfrm>
            <a:off x="1028700" y="2316198"/>
            <a:ext cx="8115300" cy="6099000"/>
          </a:xfrm>
          <a:prstGeom prst="rect">
            <a:avLst/>
          </a:prstGeom>
          <a:noFill/>
          <a:ln>
            <a:noFill/>
          </a:ln>
        </p:spPr>
        <p:txBody>
          <a:bodyPr spcFirstLastPara="1" wrap="square" lIns="0" tIns="0" rIns="0" bIns="0" anchor="t" anchorCtr="0">
            <a:noAutofit/>
          </a:bodyPr>
          <a:lstStyle/>
          <a:p>
            <a:pPr marL="457200" marR="0" lvl="0" indent="-381000" algn="l" rtl="0">
              <a:lnSpc>
                <a:spcPct val="200000"/>
              </a:lnSpc>
              <a:spcBef>
                <a:spcPts val="0"/>
              </a:spcBef>
              <a:spcAft>
                <a:spcPts val="0"/>
              </a:spcAft>
              <a:buClr>
                <a:schemeClr val="dk1"/>
              </a:buClr>
              <a:buSzPts val="2400"/>
              <a:buFont typeface="Open Sans"/>
              <a:buChar char="●"/>
            </a:pPr>
            <a:r>
              <a:rPr lang="en-US" sz="2400" b="0" i="1" u="none" strike="noStrike" cap="none">
                <a:solidFill>
                  <a:schemeClr val="dk1"/>
                </a:solidFill>
                <a:latin typeface="Open Sans"/>
                <a:ea typeface="Open Sans"/>
                <a:cs typeface="Open Sans"/>
                <a:sym typeface="Open Sans"/>
              </a:rPr>
              <a:t>Physical</a:t>
            </a:r>
            <a:endParaRPr sz="2400" b="0" i="1" u="none" strike="noStrike" cap="none">
              <a:solidFill>
                <a:schemeClr val="dk1"/>
              </a:solidFill>
              <a:latin typeface="Open Sans"/>
              <a:ea typeface="Open Sans"/>
              <a:cs typeface="Open Sans"/>
              <a:sym typeface="Open Sans"/>
            </a:endParaRPr>
          </a:p>
          <a:p>
            <a:pPr marL="457200" marR="0" lvl="0" indent="-381000" algn="l" rtl="0">
              <a:lnSpc>
                <a:spcPct val="200000"/>
              </a:lnSpc>
              <a:spcBef>
                <a:spcPts val="0"/>
              </a:spcBef>
              <a:spcAft>
                <a:spcPts val="0"/>
              </a:spcAft>
              <a:buClr>
                <a:schemeClr val="dk1"/>
              </a:buClr>
              <a:buSzPts val="2400"/>
              <a:buFont typeface="Open Sans"/>
              <a:buChar char="●"/>
            </a:pPr>
            <a:r>
              <a:rPr lang="en-US" sz="2400" b="0" i="1" u="none" strike="noStrike" cap="none">
                <a:solidFill>
                  <a:schemeClr val="dk1"/>
                </a:solidFill>
                <a:latin typeface="Open Sans"/>
                <a:ea typeface="Open Sans"/>
                <a:cs typeface="Open Sans"/>
                <a:sym typeface="Open Sans"/>
              </a:rPr>
              <a:t>Mental</a:t>
            </a:r>
            <a:endParaRPr sz="2400" b="0" i="1" u="none" strike="noStrike" cap="none">
              <a:solidFill>
                <a:schemeClr val="dk1"/>
              </a:solidFill>
              <a:latin typeface="Open Sans"/>
              <a:ea typeface="Open Sans"/>
              <a:cs typeface="Open Sans"/>
              <a:sym typeface="Open Sans"/>
            </a:endParaRPr>
          </a:p>
          <a:p>
            <a:pPr marL="457200" marR="0" lvl="0" indent="-381000" algn="l" rtl="0">
              <a:lnSpc>
                <a:spcPct val="200000"/>
              </a:lnSpc>
              <a:spcBef>
                <a:spcPts val="0"/>
              </a:spcBef>
              <a:spcAft>
                <a:spcPts val="0"/>
              </a:spcAft>
              <a:buClr>
                <a:schemeClr val="dk1"/>
              </a:buClr>
              <a:buSzPts val="2400"/>
              <a:buFont typeface="Open Sans"/>
              <a:buChar char="●"/>
            </a:pPr>
            <a:r>
              <a:rPr lang="en-US" sz="2400" b="0" i="1" u="none" strike="noStrike" cap="none">
                <a:solidFill>
                  <a:schemeClr val="dk1"/>
                </a:solidFill>
                <a:latin typeface="Open Sans"/>
                <a:ea typeface="Open Sans"/>
                <a:cs typeface="Open Sans"/>
                <a:sym typeface="Open Sans"/>
              </a:rPr>
              <a:t>Social</a:t>
            </a:r>
            <a:endParaRPr sz="2400" b="0" i="1" u="none" strike="noStrike" cap="none">
              <a:solidFill>
                <a:schemeClr val="dk1"/>
              </a:solidFill>
              <a:latin typeface="Open Sans"/>
              <a:ea typeface="Open Sans"/>
              <a:cs typeface="Open Sans"/>
              <a:sym typeface="Open Sans"/>
            </a:endParaRPr>
          </a:p>
          <a:p>
            <a:pPr marL="457200" marR="0" lvl="0" indent="-381000" algn="l" rtl="0">
              <a:lnSpc>
                <a:spcPct val="200000"/>
              </a:lnSpc>
              <a:spcBef>
                <a:spcPts val="0"/>
              </a:spcBef>
              <a:spcAft>
                <a:spcPts val="0"/>
              </a:spcAft>
              <a:buClr>
                <a:schemeClr val="dk1"/>
              </a:buClr>
              <a:buSzPts val="2400"/>
              <a:buFont typeface="Open Sans"/>
              <a:buChar char="●"/>
            </a:pPr>
            <a:r>
              <a:rPr lang="en-US" sz="2400" b="0" i="1" u="none" strike="noStrike" cap="none">
                <a:solidFill>
                  <a:schemeClr val="dk1"/>
                </a:solidFill>
                <a:latin typeface="Open Sans"/>
                <a:ea typeface="Open Sans"/>
                <a:cs typeface="Open Sans"/>
                <a:sym typeface="Open Sans"/>
              </a:rPr>
              <a:t>Intellectual</a:t>
            </a:r>
            <a:endParaRPr sz="2400" b="0" i="1" u="none" strike="noStrike" cap="none">
              <a:solidFill>
                <a:schemeClr val="dk1"/>
              </a:solidFill>
              <a:latin typeface="Open Sans"/>
              <a:ea typeface="Open Sans"/>
              <a:cs typeface="Open Sans"/>
              <a:sym typeface="Open Sans"/>
            </a:endParaRPr>
          </a:p>
          <a:p>
            <a:pPr marL="457200" marR="0" lvl="0" indent="-381000" algn="l" rtl="0">
              <a:lnSpc>
                <a:spcPct val="200000"/>
              </a:lnSpc>
              <a:spcBef>
                <a:spcPts val="0"/>
              </a:spcBef>
              <a:spcAft>
                <a:spcPts val="0"/>
              </a:spcAft>
              <a:buClr>
                <a:schemeClr val="dk1"/>
              </a:buClr>
              <a:buSzPts val="2400"/>
              <a:buFont typeface="Open Sans"/>
              <a:buChar char="●"/>
            </a:pPr>
            <a:r>
              <a:rPr lang="en-US" sz="2400" b="0" i="1" u="none" strike="noStrike" cap="none">
                <a:solidFill>
                  <a:schemeClr val="dk1"/>
                </a:solidFill>
                <a:latin typeface="Open Sans"/>
                <a:ea typeface="Open Sans"/>
                <a:cs typeface="Open Sans"/>
                <a:sym typeface="Open Sans"/>
              </a:rPr>
              <a:t>Spiritual</a:t>
            </a:r>
            <a:endParaRPr sz="2400" b="0" i="1" u="none" strike="noStrike" cap="none">
              <a:solidFill>
                <a:schemeClr val="dk1"/>
              </a:solidFill>
              <a:latin typeface="Open Sans"/>
              <a:ea typeface="Open Sans"/>
              <a:cs typeface="Open Sans"/>
              <a:sym typeface="Open Sans"/>
            </a:endParaRPr>
          </a:p>
          <a:p>
            <a:pPr marL="457200" marR="0" lvl="0" indent="-381000" algn="l" rtl="0">
              <a:lnSpc>
                <a:spcPct val="200000"/>
              </a:lnSpc>
              <a:spcBef>
                <a:spcPts val="0"/>
              </a:spcBef>
              <a:spcAft>
                <a:spcPts val="0"/>
              </a:spcAft>
              <a:buClr>
                <a:schemeClr val="dk1"/>
              </a:buClr>
              <a:buSzPts val="2400"/>
              <a:buFont typeface="Open Sans"/>
              <a:buChar char="●"/>
            </a:pPr>
            <a:r>
              <a:rPr lang="en-US" sz="2400" b="0" i="1" u="none" strike="noStrike" cap="none">
                <a:solidFill>
                  <a:schemeClr val="dk1"/>
                </a:solidFill>
                <a:latin typeface="Open Sans"/>
                <a:ea typeface="Open Sans"/>
                <a:cs typeface="Open Sans"/>
                <a:sym typeface="Open Sans"/>
              </a:rPr>
              <a:t>Occupational</a:t>
            </a:r>
            <a:endParaRPr sz="2400" b="0" i="1" u="none" strike="noStrike" cap="none">
              <a:solidFill>
                <a:schemeClr val="dk1"/>
              </a:solidFill>
              <a:latin typeface="Open Sans"/>
              <a:ea typeface="Open Sans"/>
              <a:cs typeface="Open Sans"/>
              <a:sym typeface="Open Sans"/>
            </a:endParaRPr>
          </a:p>
          <a:p>
            <a:pPr marL="457200" marR="0" lvl="0" indent="-381000" algn="l" rtl="0">
              <a:lnSpc>
                <a:spcPct val="200000"/>
              </a:lnSpc>
              <a:spcBef>
                <a:spcPts val="0"/>
              </a:spcBef>
              <a:spcAft>
                <a:spcPts val="0"/>
              </a:spcAft>
              <a:buClr>
                <a:schemeClr val="dk1"/>
              </a:buClr>
              <a:buSzPts val="2400"/>
              <a:buFont typeface="Open Sans"/>
              <a:buChar char="●"/>
            </a:pPr>
            <a:r>
              <a:rPr lang="en-US" sz="2400" b="0" i="1" u="none" strike="noStrike" cap="none">
                <a:solidFill>
                  <a:schemeClr val="dk1"/>
                </a:solidFill>
                <a:latin typeface="Open Sans"/>
                <a:ea typeface="Open Sans"/>
                <a:cs typeface="Open Sans"/>
                <a:sym typeface="Open Sans"/>
              </a:rPr>
              <a:t>Financial</a:t>
            </a:r>
            <a:endParaRPr sz="2400" b="0" i="1" u="none" strike="noStrike" cap="none">
              <a:solidFill>
                <a:schemeClr val="dk1"/>
              </a:solidFill>
              <a:latin typeface="Open Sans"/>
              <a:ea typeface="Open Sans"/>
              <a:cs typeface="Open Sans"/>
              <a:sym typeface="Open Sans"/>
            </a:endParaRPr>
          </a:p>
          <a:p>
            <a:pPr marL="457200" marR="0" lvl="0" indent="-381000" algn="l" rtl="0">
              <a:lnSpc>
                <a:spcPct val="200000"/>
              </a:lnSpc>
              <a:spcBef>
                <a:spcPts val="0"/>
              </a:spcBef>
              <a:spcAft>
                <a:spcPts val="0"/>
              </a:spcAft>
              <a:buClr>
                <a:schemeClr val="dk1"/>
              </a:buClr>
              <a:buSzPts val="2400"/>
              <a:buFont typeface="Open Sans"/>
              <a:buChar char="●"/>
            </a:pPr>
            <a:r>
              <a:rPr lang="en-US" sz="2400" b="0" i="1" u="none" strike="noStrike" cap="none">
                <a:solidFill>
                  <a:schemeClr val="dk1"/>
                </a:solidFill>
                <a:latin typeface="Open Sans"/>
                <a:ea typeface="Open Sans"/>
                <a:cs typeface="Open Sans"/>
                <a:sym typeface="Open Sans"/>
              </a:rPr>
              <a:t>Environmental</a:t>
            </a:r>
            <a:endParaRPr sz="2400" b="0" i="1" u="none" strike="noStrike" cap="none">
              <a:solidFill>
                <a:schemeClr val="dk1"/>
              </a:solidFill>
              <a:latin typeface="Open Sans"/>
              <a:ea typeface="Open Sans"/>
              <a:cs typeface="Open Sans"/>
              <a:sym typeface="Open Sans"/>
            </a:endParaRPr>
          </a:p>
        </p:txBody>
      </p:sp>
      <p:sp>
        <p:nvSpPr>
          <p:cNvPr id="114" name="Google Shape;114;g776f3b60d2_0_1"/>
          <p:cNvSpPr/>
          <p:nvPr/>
        </p:nvSpPr>
        <p:spPr>
          <a:xfrm>
            <a:off x="7258731"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15" name="Google Shape;115;g776f3b60d2_0_1"/>
          <p:cNvSpPr/>
          <p:nvPr/>
        </p:nvSpPr>
        <p:spPr>
          <a:xfrm>
            <a:off x="5241289"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16" name="Google Shape;116;g776f3b60d2_0_1"/>
          <p:cNvSpPr/>
          <p:nvPr/>
        </p:nvSpPr>
        <p:spPr>
          <a:xfrm>
            <a:off x="3223847"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17" name="Google Shape;117;g776f3b60d2_0_1"/>
          <p:cNvSpPr/>
          <p:nvPr/>
        </p:nvSpPr>
        <p:spPr>
          <a:xfrm>
            <a:off x="1206405"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18" name="Google Shape;118;g776f3b60d2_0_1"/>
          <p:cNvSpPr/>
          <p:nvPr/>
        </p:nvSpPr>
        <p:spPr>
          <a:xfrm>
            <a:off x="0" y="0"/>
            <a:ext cx="1597287" cy="72390"/>
          </a:xfrm>
          <a:custGeom>
            <a:avLst/>
            <a:gdLst/>
            <a:ahLst/>
            <a:cxnLst/>
            <a:rect l="l" t="t" r="r" b="b"/>
            <a:pathLst>
              <a:path w="3362710" h="152400" extrusionOk="0">
                <a:moveTo>
                  <a:pt x="0" y="0"/>
                </a:moveTo>
                <a:lnTo>
                  <a:pt x="3362710" y="0"/>
                </a:lnTo>
                <a:lnTo>
                  <a:pt x="3362710" y="152400"/>
                </a:lnTo>
                <a:lnTo>
                  <a:pt x="0" y="152400"/>
                </a:lnTo>
                <a:close/>
              </a:path>
            </a:pathLst>
          </a:custGeom>
          <a:solidFill>
            <a:srgbClr val="E4002B"/>
          </a:solidFill>
          <a:ln>
            <a:noFill/>
          </a:ln>
        </p:spPr>
      </p:sp>
      <p:pic>
        <p:nvPicPr>
          <p:cNvPr id="119" name="Google Shape;119;g776f3b60d2_0_1"/>
          <p:cNvPicPr preferRelativeResize="0"/>
          <p:nvPr/>
        </p:nvPicPr>
        <p:blipFill rotWithShape="1">
          <a:blip r:embed="rId3">
            <a:alphaModFix/>
          </a:blip>
          <a:srcRect t="13874" b="11569"/>
          <a:stretch/>
        </p:blipFill>
        <p:spPr>
          <a:xfrm>
            <a:off x="8078465" y="8653504"/>
            <a:ext cx="2172956" cy="1620065"/>
          </a:xfrm>
          <a:prstGeom prst="rect">
            <a:avLst/>
          </a:prstGeom>
          <a:noFill/>
          <a:ln>
            <a:noFill/>
          </a:ln>
        </p:spPr>
      </p:pic>
      <p:sp>
        <p:nvSpPr>
          <p:cNvPr id="120" name="Google Shape;120;g776f3b60d2_0_1"/>
          <p:cNvSpPr/>
          <p:nvPr/>
        </p:nvSpPr>
        <p:spPr>
          <a:xfrm>
            <a:off x="7258731"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21" name="Google Shape;121;g776f3b60d2_0_1"/>
          <p:cNvSpPr/>
          <p:nvPr/>
        </p:nvSpPr>
        <p:spPr>
          <a:xfrm>
            <a:off x="5241289"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22" name="Google Shape;122;g776f3b60d2_0_1"/>
          <p:cNvSpPr/>
          <p:nvPr/>
        </p:nvSpPr>
        <p:spPr>
          <a:xfrm>
            <a:off x="3223847"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23" name="Google Shape;123;g776f3b60d2_0_1"/>
          <p:cNvSpPr/>
          <p:nvPr/>
        </p:nvSpPr>
        <p:spPr>
          <a:xfrm>
            <a:off x="1206405"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24" name="Google Shape;124;g776f3b60d2_0_1"/>
          <p:cNvSpPr/>
          <p:nvPr/>
        </p:nvSpPr>
        <p:spPr>
          <a:xfrm>
            <a:off x="0" y="0"/>
            <a:ext cx="1597287" cy="72390"/>
          </a:xfrm>
          <a:custGeom>
            <a:avLst/>
            <a:gdLst/>
            <a:ahLst/>
            <a:cxnLst/>
            <a:rect l="l" t="t" r="r" b="b"/>
            <a:pathLst>
              <a:path w="3362710" h="152400" extrusionOk="0">
                <a:moveTo>
                  <a:pt x="0" y="0"/>
                </a:moveTo>
                <a:lnTo>
                  <a:pt x="3362710" y="0"/>
                </a:lnTo>
                <a:lnTo>
                  <a:pt x="3362710" y="152400"/>
                </a:lnTo>
                <a:lnTo>
                  <a:pt x="0" y="152400"/>
                </a:lnTo>
                <a:close/>
              </a:path>
            </a:pathLst>
          </a:custGeom>
          <a:solidFill>
            <a:srgbClr val="E4002B"/>
          </a:solidFill>
          <a:ln>
            <a:noFill/>
          </a:ln>
        </p:spPr>
      </p:sp>
      <p:pic>
        <p:nvPicPr>
          <p:cNvPr id="125" name="Google Shape;125;g776f3b60d2_0_1"/>
          <p:cNvPicPr preferRelativeResize="0"/>
          <p:nvPr/>
        </p:nvPicPr>
        <p:blipFill rotWithShape="1">
          <a:blip r:embed="rId4">
            <a:alphaModFix/>
          </a:blip>
          <a:srcRect/>
          <a:stretch/>
        </p:blipFill>
        <p:spPr>
          <a:xfrm>
            <a:off x="9278950" y="2067463"/>
            <a:ext cx="8750006" cy="63477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p:nvPr/>
        </p:nvSpPr>
        <p:spPr>
          <a:xfrm>
            <a:off x="19070873" y="0"/>
            <a:ext cx="5313126" cy="19038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31" name="Google Shape;131;p3"/>
          <p:cNvSpPr/>
          <p:nvPr/>
        </p:nvSpPr>
        <p:spPr>
          <a:xfrm>
            <a:off x="0" y="2602189"/>
            <a:ext cx="18288000" cy="7684811"/>
          </a:xfrm>
          <a:custGeom>
            <a:avLst/>
            <a:gdLst/>
            <a:ahLst/>
            <a:cxnLst/>
            <a:rect l="l" t="t" r="r" b="b"/>
            <a:pathLst>
              <a:path w="4253089" h="1787193" extrusionOk="0">
                <a:moveTo>
                  <a:pt x="0" y="0"/>
                </a:moveTo>
                <a:lnTo>
                  <a:pt x="4253089" y="0"/>
                </a:lnTo>
                <a:lnTo>
                  <a:pt x="4253089" y="1787193"/>
                </a:lnTo>
                <a:lnTo>
                  <a:pt x="0" y="1787193"/>
                </a:lnTo>
                <a:close/>
              </a:path>
            </a:pathLst>
          </a:custGeom>
          <a:solidFill>
            <a:srgbClr val="500000"/>
          </a:solidFill>
          <a:ln>
            <a:noFill/>
          </a:ln>
        </p:spPr>
      </p:sp>
      <p:sp>
        <p:nvSpPr>
          <p:cNvPr id="132" name="Google Shape;132;p3"/>
          <p:cNvSpPr txBox="1"/>
          <p:nvPr/>
        </p:nvSpPr>
        <p:spPr>
          <a:xfrm>
            <a:off x="1028700" y="746042"/>
            <a:ext cx="6350949" cy="952714"/>
          </a:xfrm>
          <a:prstGeom prst="rect">
            <a:avLst/>
          </a:prstGeom>
          <a:noFill/>
          <a:ln>
            <a:noFill/>
          </a:ln>
        </p:spPr>
        <p:txBody>
          <a:bodyPr spcFirstLastPara="1" wrap="square" lIns="0" tIns="0" rIns="0" bIns="0" anchor="t" anchorCtr="0">
            <a:spAutoFit/>
          </a:bodyPr>
          <a:lstStyle/>
          <a:p>
            <a:pPr marL="0" marR="0" lvl="0" indent="0" algn="just" rtl="0">
              <a:lnSpc>
                <a:spcPct val="139982"/>
              </a:lnSpc>
              <a:spcBef>
                <a:spcPts val="0"/>
              </a:spcBef>
              <a:spcAft>
                <a:spcPts val="0"/>
              </a:spcAft>
              <a:buClr>
                <a:srgbClr val="000000"/>
              </a:buClr>
              <a:buSzPts val="5600"/>
              <a:buFont typeface="Arial"/>
              <a:buNone/>
            </a:pPr>
            <a:r>
              <a:rPr lang="en-US" sz="5600" b="1" i="0" u="none" strike="noStrike" cap="none">
                <a:solidFill>
                  <a:srgbClr val="500000"/>
                </a:solidFill>
                <a:latin typeface="Open Sans"/>
                <a:ea typeface="Open Sans"/>
                <a:cs typeface="Open Sans"/>
                <a:sym typeface="Open Sans"/>
              </a:rPr>
              <a:t>Case Study</a:t>
            </a:r>
            <a:endParaRPr sz="5600" b="1" i="0" u="none" strike="noStrike" cap="none">
              <a:solidFill>
                <a:srgbClr val="500000"/>
              </a:solidFill>
              <a:latin typeface="Open Sans"/>
              <a:ea typeface="Open Sans"/>
              <a:cs typeface="Open Sans"/>
              <a:sym typeface="Open Sans"/>
            </a:endParaRPr>
          </a:p>
        </p:txBody>
      </p:sp>
      <p:sp>
        <p:nvSpPr>
          <p:cNvPr id="133" name="Google Shape;133;p3"/>
          <p:cNvSpPr txBox="1"/>
          <p:nvPr/>
        </p:nvSpPr>
        <p:spPr>
          <a:xfrm>
            <a:off x="1131875" y="3291000"/>
            <a:ext cx="8166300" cy="5582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200000"/>
              </a:lnSpc>
              <a:spcBef>
                <a:spcPts val="0"/>
              </a:spcBef>
              <a:spcAft>
                <a:spcPts val="0"/>
              </a:spcAft>
              <a:buClr>
                <a:srgbClr val="FFFFFF"/>
              </a:buClr>
              <a:buSzPts val="2400"/>
              <a:buFont typeface="Open Sans"/>
              <a:buChar char="●"/>
            </a:pPr>
            <a:r>
              <a:rPr lang="en-US" sz="2400" b="0" i="0" u="none" strike="noStrike" cap="none">
                <a:solidFill>
                  <a:srgbClr val="FFFFFF"/>
                </a:solidFill>
                <a:latin typeface="Open Sans"/>
                <a:ea typeface="Open Sans"/>
                <a:cs typeface="Open Sans"/>
                <a:sym typeface="Open Sans"/>
              </a:rPr>
              <a:t>This case study will take you through a semester with our student Andi</a:t>
            </a:r>
            <a:endParaRPr sz="2400" b="0" i="0" u="none" strike="noStrike" cap="none">
              <a:solidFill>
                <a:srgbClr val="FFFFFF"/>
              </a:solidFill>
              <a:latin typeface="Open Sans"/>
              <a:ea typeface="Open Sans"/>
              <a:cs typeface="Open Sans"/>
              <a:sym typeface="Open Sans"/>
            </a:endParaRPr>
          </a:p>
          <a:p>
            <a:pPr marL="457200" marR="0" lvl="0" indent="-381000" algn="l" rtl="0">
              <a:lnSpc>
                <a:spcPct val="200000"/>
              </a:lnSpc>
              <a:spcBef>
                <a:spcPts val="0"/>
              </a:spcBef>
              <a:spcAft>
                <a:spcPts val="0"/>
              </a:spcAft>
              <a:buClr>
                <a:srgbClr val="FFFFFF"/>
              </a:buClr>
              <a:buSzPts val="2400"/>
              <a:buFont typeface="Open Sans"/>
              <a:buChar char="●"/>
            </a:pPr>
            <a:r>
              <a:rPr lang="en-US" sz="2400" b="0" i="0" u="none" strike="noStrike" cap="none">
                <a:solidFill>
                  <a:srgbClr val="FFFFFF"/>
                </a:solidFill>
                <a:latin typeface="Open Sans"/>
                <a:ea typeface="Open Sans"/>
                <a:cs typeface="Open Sans"/>
                <a:sym typeface="Open Sans"/>
              </a:rPr>
              <a:t>Read the case study with your group</a:t>
            </a:r>
            <a:r>
              <a:rPr lang="en-US" sz="2400">
                <a:solidFill>
                  <a:srgbClr val="FFFFFF"/>
                </a:solidFill>
                <a:latin typeface="Open Sans"/>
                <a:ea typeface="Open Sans"/>
                <a:cs typeface="Open Sans"/>
                <a:sym typeface="Open Sans"/>
              </a:rPr>
              <a:t> to identify healthy and </a:t>
            </a:r>
            <a:r>
              <a:rPr lang="en-US" sz="2400" b="0" i="0" u="none" strike="noStrike" cap="none">
                <a:solidFill>
                  <a:srgbClr val="FFFFFF"/>
                </a:solidFill>
                <a:latin typeface="Open Sans"/>
                <a:ea typeface="Open Sans"/>
                <a:cs typeface="Open Sans"/>
                <a:sym typeface="Open Sans"/>
              </a:rPr>
              <a:t>unhealthy choices</a:t>
            </a:r>
            <a:endParaRPr sz="2400" b="0" i="0" u="none" strike="noStrike" cap="none">
              <a:solidFill>
                <a:srgbClr val="FFFFFF"/>
              </a:solidFill>
              <a:latin typeface="Open Sans"/>
              <a:ea typeface="Open Sans"/>
              <a:cs typeface="Open Sans"/>
              <a:sym typeface="Open Sans"/>
            </a:endParaRPr>
          </a:p>
          <a:p>
            <a:pPr marL="457200" marR="0" lvl="0" indent="-381000" algn="l" rtl="0">
              <a:lnSpc>
                <a:spcPct val="2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Replace unhealthy choices with a healthier choice</a:t>
            </a:r>
            <a:endParaRPr sz="2400">
              <a:solidFill>
                <a:srgbClr val="FFFFFF"/>
              </a:solidFill>
              <a:latin typeface="Open Sans"/>
              <a:ea typeface="Open Sans"/>
              <a:cs typeface="Open Sans"/>
              <a:sym typeface="Open Sans"/>
            </a:endParaRPr>
          </a:p>
          <a:p>
            <a:pPr marL="457200" marR="0" lvl="0" indent="-381000" algn="l" rtl="0">
              <a:lnSpc>
                <a:spcPct val="200000"/>
              </a:lnSpc>
              <a:spcBef>
                <a:spcPts val="0"/>
              </a:spcBef>
              <a:spcAft>
                <a:spcPts val="0"/>
              </a:spcAft>
              <a:buClr>
                <a:srgbClr val="FFFFFF"/>
              </a:buClr>
              <a:buSzPts val="2400"/>
              <a:buFont typeface="Open Sans"/>
              <a:buChar char="●"/>
            </a:pPr>
            <a:r>
              <a:rPr lang="en-US" sz="2400">
                <a:solidFill>
                  <a:srgbClr val="FFFFFF"/>
                </a:solidFill>
                <a:latin typeface="Open Sans"/>
                <a:ea typeface="Open Sans"/>
                <a:cs typeface="Open Sans"/>
                <a:sym typeface="Open Sans"/>
              </a:rPr>
              <a:t>Select a spokesperson from your group to share your key points of discussion with the class</a:t>
            </a:r>
            <a:endParaRPr sz="2400">
              <a:solidFill>
                <a:srgbClr val="FFFFFF"/>
              </a:solidFill>
              <a:latin typeface="Open Sans"/>
              <a:ea typeface="Open Sans"/>
              <a:cs typeface="Open Sans"/>
              <a:sym typeface="Open Sans"/>
            </a:endParaRPr>
          </a:p>
          <a:p>
            <a:pPr marL="0" marR="0" lvl="0" indent="0" algn="l" rtl="0">
              <a:lnSpc>
                <a:spcPct val="2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pic>
        <p:nvPicPr>
          <p:cNvPr id="134" name="Google Shape;134;p3"/>
          <p:cNvPicPr preferRelativeResize="0"/>
          <p:nvPr/>
        </p:nvPicPr>
        <p:blipFill rotWithShape="1">
          <a:blip r:embed="rId3">
            <a:alphaModFix/>
          </a:blip>
          <a:srcRect/>
          <a:stretch/>
        </p:blipFill>
        <p:spPr>
          <a:xfrm>
            <a:off x="10015175" y="3936988"/>
            <a:ext cx="7522869" cy="5015224"/>
          </a:xfrm>
          <a:prstGeom prst="rect">
            <a:avLst/>
          </a:prstGeom>
          <a:noFill/>
          <a:ln>
            <a:noFill/>
          </a:ln>
        </p:spPr>
      </p:pic>
      <p:sp>
        <p:nvSpPr>
          <p:cNvPr id="135" name="Google Shape;135;p3"/>
          <p:cNvSpPr/>
          <p:nvPr/>
        </p:nvSpPr>
        <p:spPr>
          <a:xfrm>
            <a:off x="2422" y="-2"/>
            <a:ext cx="18288283" cy="79629"/>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pic>
        <p:nvPicPr>
          <p:cNvPr id="136" name="Google Shape;136;p3"/>
          <p:cNvPicPr preferRelativeResize="0"/>
          <p:nvPr/>
        </p:nvPicPr>
        <p:blipFill>
          <a:blip r:embed="rId4">
            <a:alphaModFix/>
          </a:blip>
          <a:stretch>
            <a:fillRect/>
          </a:stretch>
        </p:blipFill>
        <p:spPr>
          <a:xfrm>
            <a:off x="15302945" y="361245"/>
            <a:ext cx="1959325" cy="1959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p:nvPr/>
        </p:nvSpPr>
        <p:spPr>
          <a:xfrm>
            <a:off x="614025" y="730092"/>
            <a:ext cx="11036700" cy="952800"/>
          </a:xfrm>
          <a:prstGeom prst="rect">
            <a:avLst/>
          </a:prstGeom>
          <a:noFill/>
          <a:ln>
            <a:noFill/>
          </a:ln>
        </p:spPr>
        <p:txBody>
          <a:bodyPr spcFirstLastPara="1" wrap="square" lIns="0" tIns="0" rIns="0" bIns="0" anchor="t" anchorCtr="0">
            <a:spAutoFit/>
          </a:bodyPr>
          <a:lstStyle/>
          <a:p>
            <a:pPr marL="0" marR="0" lvl="0" indent="0" algn="just" rtl="0">
              <a:lnSpc>
                <a:spcPct val="139982"/>
              </a:lnSpc>
              <a:spcBef>
                <a:spcPts val="0"/>
              </a:spcBef>
              <a:spcAft>
                <a:spcPts val="0"/>
              </a:spcAft>
              <a:buClr>
                <a:srgbClr val="000000"/>
              </a:buClr>
              <a:buSzPts val="5600"/>
              <a:buFont typeface="Arial"/>
              <a:buNone/>
            </a:pPr>
            <a:r>
              <a:rPr lang="en-US" sz="5600" b="1" i="0" u="none" strike="noStrike" cap="none">
                <a:solidFill>
                  <a:srgbClr val="500000"/>
                </a:solidFill>
                <a:latin typeface="Open Sans"/>
                <a:ea typeface="Open Sans"/>
                <a:cs typeface="Open Sans"/>
                <a:sym typeface="Open Sans"/>
              </a:rPr>
              <a:t>Team Discussion</a:t>
            </a:r>
            <a:endParaRPr sz="5600" b="1" i="0" u="none" strike="noStrike" cap="none">
              <a:solidFill>
                <a:srgbClr val="500000"/>
              </a:solidFill>
              <a:latin typeface="Open Sans"/>
              <a:ea typeface="Open Sans"/>
              <a:cs typeface="Open Sans"/>
              <a:sym typeface="Open Sans"/>
            </a:endParaRPr>
          </a:p>
        </p:txBody>
      </p:sp>
      <p:sp>
        <p:nvSpPr>
          <p:cNvPr id="142" name="Google Shape;142;p4"/>
          <p:cNvSpPr txBox="1"/>
          <p:nvPr/>
        </p:nvSpPr>
        <p:spPr>
          <a:xfrm>
            <a:off x="936150" y="2583350"/>
            <a:ext cx="7776300" cy="5005500"/>
          </a:xfrm>
          <a:prstGeom prst="rect">
            <a:avLst/>
          </a:prstGeom>
          <a:noFill/>
          <a:ln>
            <a:noFill/>
          </a:ln>
        </p:spPr>
        <p:txBody>
          <a:bodyPr spcFirstLastPara="1" wrap="square" lIns="0" tIns="0" rIns="0" bIns="0" anchor="t" anchorCtr="0">
            <a:spAutoFit/>
          </a:bodyPr>
          <a:lstStyle/>
          <a:p>
            <a:pPr marL="457200" lvl="0" indent="-381000" algn="l" rtl="0">
              <a:lnSpc>
                <a:spcPct val="115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Did you notice one dimension of wellness affecting another dimension? </a:t>
            </a:r>
            <a:endParaRPr sz="24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400">
              <a:solidFill>
                <a:schemeClr val="dk1"/>
              </a:solidFill>
              <a:latin typeface="Open Sans"/>
              <a:ea typeface="Open Sans"/>
              <a:cs typeface="Open Sans"/>
              <a:sym typeface="Open Sans"/>
            </a:endParaRPr>
          </a:p>
          <a:p>
            <a:pPr marL="457200" lvl="0" indent="-381000" algn="l" rtl="0">
              <a:lnSpc>
                <a:spcPct val="115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Would you make the changes you and your team identified? </a:t>
            </a:r>
            <a:endParaRPr sz="24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2400">
              <a:solidFill>
                <a:schemeClr val="dk1"/>
              </a:solidFill>
              <a:latin typeface="Open Sans"/>
              <a:ea typeface="Open Sans"/>
              <a:cs typeface="Open Sans"/>
              <a:sym typeface="Open Sans"/>
            </a:endParaRPr>
          </a:p>
          <a:p>
            <a:pPr marL="457200" lvl="0" indent="-381000" algn="l" rtl="0">
              <a:lnSpc>
                <a:spcPct val="115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What would you do differently? </a:t>
            </a:r>
            <a:endParaRPr sz="2400">
              <a:solidFill>
                <a:schemeClr val="dk1"/>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2400" b="0" i="0" u="none" strike="noStrike" cap="none">
                <a:solidFill>
                  <a:srgbClr val="000000"/>
                </a:solidFill>
                <a:latin typeface="Open Sans"/>
                <a:ea typeface="Open Sans"/>
                <a:cs typeface="Open Sans"/>
                <a:sym typeface="Open Sans"/>
              </a:rPr>
              <a:t>**Remember: </a:t>
            </a:r>
            <a:r>
              <a:rPr lang="en-US" sz="2400" b="0" i="0" u="none" strike="noStrike" cap="none">
                <a:solidFill>
                  <a:schemeClr val="dk1"/>
                </a:solidFill>
                <a:latin typeface="Open Sans"/>
                <a:ea typeface="Open Sans"/>
                <a:cs typeface="Open Sans"/>
                <a:sym typeface="Open Sans"/>
              </a:rPr>
              <a:t>Health is an individual choice and what works for one person may not work for someone else</a:t>
            </a:r>
            <a:endParaRPr sz="24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143" name="Google Shape;143;p4"/>
          <p:cNvSpPr/>
          <p:nvPr/>
        </p:nvSpPr>
        <p:spPr>
          <a:xfrm>
            <a:off x="7258731"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44" name="Google Shape;144;p4"/>
          <p:cNvSpPr/>
          <p:nvPr/>
        </p:nvSpPr>
        <p:spPr>
          <a:xfrm>
            <a:off x="5241289"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45" name="Google Shape;145;p4"/>
          <p:cNvSpPr/>
          <p:nvPr/>
        </p:nvSpPr>
        <p:spPr>
          <a:xfrm>
            <a:off x="3223847"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46" name="Google Shape;146;p4"/>
          <p:cNvSpPr/>
          <p:nvPr/>
        </p:nvSpPr>
        <p:spPr>
          <a:xfrm>
            <a:off x="1206405"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47" name="Google Shape;147;p4"/>
          <p:cNvSpPr/>
          <p:nvPr/>
        </p:nvSpPr>
        <p:spPr>
          <a:xfrm>
            <a:off x="0" y="0"/>
            <a:ext cx="1598914" cy="72464"/>
          </a:xfrm>
          <a:custGeom>
            <a:avLst/>
            <a:gdLst/>
            <a:ahLst/>
            <a:cxnLst/>
            <a:rect l="l" t="t" r="r" b="b"/>
            <a:pathLst>
              <a:path w="3362710" h="152400" extrusionOk="0">
                <a:moveTo>
                  <a:pt x="0" y="0"/>
                </a:moveTo>
                <a:lnTo>
                  <a:pt x="3362710" y="0"/>
                </a:lnTo>
                <a:lnTo>
                  <a:pt x="3362710" y="152400"/>
                </a:lnTo>
                <a:lnTo>
                  <a:pt x="0" y="152400"/>
                </a:lnTo>
                <a:close/>
              </a:path>
            </a:pathLst>
          </a:custGeom>
          <a:solidFill>
            <a:srgbClr val="E4002B"/>
          </a:solidFill>
          <a:ln>
            <a:noFill/>
          </a:ln>
        </p:spPr>
      </p:sp>
      <p:pic>
        <p:nvPicPr>
          <p:cNvPr id="148" name="Google Shape;148;p4"/>
          <p:cNvPicPr preferRelativeResize="0"/>
          <p:nvPr/>
        </p:nvPicPr>
        <p:blipFill rotWithShape="1">
          <a:blip r:embed="rId3">
            <a:alphaModFix/>
          </a:blip>
          <a:srcRect/>
          <a:stretch/>
        </p:blipFill>
        <p:spPr>
          <a:xfrm>
            <a:off x="9278950" y="1912650"/>
            <a:ext cx="8236248" cy="6461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d7a47a14f2_0_4"/>
          <p:cNvSpPr txBox="1"/>
          <p:nvPr/>
        </p:nvSpPr>
        <p:spPr>
          <a:xfrm>
            <a:off x="448575" y="505492"/>
            <a:ext cx="11036700" cy="861900"/>
          </a:xfrm>
          <a:prstGeom prst="rect">
            <a:avLst/>
          </a:prstGeom>
          <a:noFill/>
          <a:ln>
            <a:noFill/>
          </a:ln>
        </p:spPr>
        <p:txBody>
          <a:bodyPr spcFirstLastPara="1" wrap="square" lIns="0" tIns="0" rIns="0" bIns="0" anchor="t" anchorCtr="0">
            <a:spAutoFit/>
          </a:bodyPr>
          <a:lstStyle/>
          <a:p>
            <a:pPr marL="0" marR="0" lvl="0" indent="0" algn="just" rtl="0">
              <a:lnSpc>
                <a:spcPct val="139982"/>
              </a:lnSpc>
              <a:spcBef>
                <a:spcPts val="0"/>
              </a:spcBef>
              <a:spcAft>
                <a:spcPts val="0"/>
              </a:spcAft>
              <a:buClr>
                <a:srgbClr val="000000"/>
              </a:buClr>
              <a:buSzPts val="5600"/>
              <a:buFont typeface="Arial"/>
              <a:buNone/>
            </a:pPr>
            <a:r>
              <a:rPr lang="en-US" sz="5600" b="1">
                <a:solidFill>
                  <a:srgbClr val="500000"/>
                </a:solidFill>
                <a:latin typeface="Open Sans"/>
                <a:ea typeface="Open Sans"/>
                <a:cs typeface="Open Sans"/>
                <a:sym typeface="Open Sans"/>
              </a:rPr>
              <a:t>Wellness Wheel</a:t>
            </a:r>
            <a:endParaRPr sz="5600" b="1" i="0" u="none" strike="noStrike" cap="none">
              <a:solidFill>
                <a:srgbClr val="500000"/>
              </a:solidFill>
              <a:latin typeface="Open Sans"/>
              <a:ea typeface="Open Sans"/>
              <a:cs typeface="Open Sans"/>
              <a:sym typeface="Open Sans"/>
            </a:endParaRPr>
          </a:p>
        </p:txBody>
      </p:sp>
      <p:sp>
        <p:nvSpPr>
          <p:cNvPr id="154" name="Google Shape;154;gd7a47a14f2_0_4"/>
          <p:cNvSpPr txBox="1"/>
          <p:nvPr/>
        </p:nvSpPr>
        <p:spPr>
          <a:xfrm>
            <a:off x="448575" y="1656050"/>
            <a:ext cx="9343200" cy="7018800"/>
          </a:xfrm>
          <a:prstGeom prst="rect">
            <a:avLst/>
          </a:prstGeom>
          <a:noFill/>
          <a:ln>
            <a:noFill/>
          </a:ln>
        </p:spPr>
        <p:txBody>
          <a:bodyPr spcFirstLastPara="1" wrap="square" lIns="0" tIns="0" rIns="0" bIns="0" anchor="t" anchorCtr="0">
            <a:spAutoFit/>
          </a:bodyPr>
          <a:lstStyle/>
          <a:p>
            <a:pPr marL="457200" marR="0" lvl="1" indent="-381000" algn="l" rtl="0">
              <a:lnSpc>
                <a:spcPct val="2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Read each statement and fill in the corresponding section of the wheel to the degree you feel is accurate for you</a:t>
            </a:r>
            <a:endParaRPr sz="2400">
              <a:solidFill>
                <a:schemeClr val="dk1"/>
              </a:solidFill>
              <a:latin typeface="Open Sans"/>
              <a:ea typeface="Open Sans"/>
              <a:cs typeface="Open Sans"/>
              <a:sym typeface="Open Sans"/>
            </a:endParaRPr>
          </a:p>
          <a:p>
            <a:pPr marL="457200" marR="0" lvl="1" indent="-381000" algn="l" rtl="0">
              <a:lnSpc>
                <a:spcPct val="2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Example: Question #1 is "I can feel and understand my emotions."</a:t>
            </a:r>
            <a:endParaRPr sz="2400">
              <a:solidFill>
                <a:schemeClr val="dk1"/>
              </a:solidFill>
              <a:latin typeface="Open Sans"/>
              <a:ea typeface="Open Sans"/>
              <a:cs typeface="Open Sans"/>
              <a:sym typeface="Open Sans"/>
            </a:endParaRPr>
          </a:p>
          <a:p>
            <a:pPr marL="1371600" marR="0" lvl="2" indent="-381000" algn="l" rtl="0">
              <a:lnSpc>
                <a:spcPct val="2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If you do this 100% of the time, fill in all of section 1</a:t>
            </a:r>
            <a:endParaRPr sz="2400">
              <a:solidFill>
                <a:schemeClr val="dk1"/>
              </a:solidFill>
              <a:latin typeface="Open Sans"/>
              <a:ea typeface="Open Sans"/>
              <a:cs typeface="Open Sans"/>
              <a:sym typeface="Open Sans"/>
            </a:endParaRPr>
          </a:p>
          <a:p>
            <a:pPr marL="1371600" marR="0" lvl="2" indent="-381000" algn="l" rtl="0">
              <a:lnSpc>
                <a:spcPct val="2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If you do this 35% of the time, fill in 35% of the section 1</a:t>
            </a:r>
            <a:endParaRPr sz="2400">
              <a:solidFill>
                <a:schemeClr val="dk1"/>
              </a:solidFill>
              <a:latin typeface="Open Sans"/>
              <a:ea typeface="Open Sans"/>
              <a:cs typeface="Open Sans"/>
              <a:sym typeface="Open Sans"/>
            </a:endParaRPr>
          </a:p>
          <a:p>
            <a:pPr marL="457200" marR="0" lvl="1" indent="-381000" algn="l" rtl="0">
              <a:lnSpc>
                <a:spcPct val="2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After completing each statement, identify a campus resource to enhance each dimension.</a:t>
            </a:r>
            <a:endParaRPr sz="2400">
              <a:solidFill>
                <a:schemeClr val="dk1"/>
              </a:solidFill>
              <a:latin typeface="Open Sans"/>
              <a:ea typeface="Open Sans"/>
              <a:cs typeface="Open Sans"/>
              <a:sym typeface="Open Sans"/>
            </a:endParaRPr>
          </a:p>
          <a:p>
            <a:pPr marL="457200" marR="0" lvl="1" indent="-381000" algn="l" rtl="0">
              <a:lnSpc>
                <a:spcPct val="20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Remember, this is about harmony and finding areas that we can improve on!</a:t>
            </a:r>
            <a:endParaRPr sz="2400" b="0" i="0" u="none" strike="noStrike" cap="none">
              <a:solidFill>
                <a:schemeClr val="dk1"/>
              </a:solidFill>
              <a:latin typeface="Open Sans"/>
              <a:ea typeface="Open Sans"/>
              <a:cs typeface="Open Sans"/>
              <a:sym typeface="Open Sans"/>
            </a:endParaRPr>
          </a:p>
        </p:txBody>
      </p:sp>
      <p:sp>
        <p:nvSpPr>
          <p:cNvPr id="155" name="Google Shape;155;gd7a47a14f2_0_4"/>
          <p:cNvSpPr/>
          <p:nvPr/>
        </p:nvSpPr>
        <p:spPr>
          <a:xfrm>
            <a:off x="7258731"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56" name="Google Shape;156;gd7a47a14f2_0_4"/>
          <p:cNvSpPr/>
          <p:nvPr/>
        </p:nvSpPr>
        <p:spPr>
          <a:xfrm>
            <a:off x="5241289"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57" name="Google Shape;157;gd7a47a14f2_0_4"/>
          <p:cNvSpPr/>
          <p:nvPr/>
        </p:nvSpPr>
        <p:spPr>
          <a:xfrm>
            <a:off x="3223847"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58" name="Google Shape;158;gd7a47a14f2_0_4"/>
          <p:cNvSpPr/>
          <p:nvPr/>
        </p:nvSpPr>
        <p:spPr>
          <a:xfrm>
            <a:off x="1206405"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59" name="Google Shape;159;gd7a47a14f2_0_4"/>
          <p:cNvSpPr/>
          <p:nvPr/>
        </p:nvSpPr>
        <p:spPr>
          <a:xfrm>
            <a:off x="0" y="0"/>
            <a:ext cx="1597287" cy="72390"/>
          </a:xfrm>
          <a:custGeom>
            <a:avLst/>
            <a:gdLst/>
            <a:ahLst/>
            <a:cxnLst/>
            <a:rect l="l" t="t" r="r" b="b"/>
            <a:pathLst>
              <a:path w="3362710" h="152400" extrusionOk="0">
                <a:moveTo>
                  <a:pt x="0" y="0"/>
                </a:moveTo>
                <a:lnTo>
                  <a:pt x="3362710" y="0"/>
                </a:lnTo>
                <a:lnTo>
                  <a:pt x="3362710" y="152400"/>
                </a:lnTo>
                <a:lnTo>
                  <a:pt x="0" y="152400"/>
                </a:lnTo>
                <a:close/>
              </a:path>
            </a:pathLst>
          </a:custGeom>
          <a:solidFill>
            <a:srgbClr val="E4002B"/>
          </a:solidFill>
          <a:ln>
            <a:noFill/>
          </a:ln>
        </p:spPr>
      </p:sp>
      <p:pic>
        <p:nvPicPr>
          <p:cNvPr id="160" name="Google Shape;160;gd7a47a14f2_0_4"/>
          <p:cNvPicPr preferRelativeResize="0"/>
          <p:nvPr/>
        </p:nvPicPr>
        <p:blipFill rotWithShape="1">
          <a:blip r:embed="rId3">
            <a:alphaModFix/>
          </a:blip>
          <a:srcRect t="13875" b="11564"/>
          <a:stretch/>
        </p:blipFill>
        <p:spPr>
          <a:xfrm>
            <a:off x="8078465" y="8653504"/>
            <a:ext cx="2172956" cy="1620065"/>
          </a:xfrm>
          <a:prstGeom prst="rect">
            <a:avLst/>
          </a:prstGeom>
          <a:noFill/>
          <a:ln>
            <a:noFill/>
          </a:ln>
        </p:spPr>
      </p:pic>
      <p:sp>
        <p:nvSpPr>
          <p:cNvPr id="161" name="Google Shape;161;gd7a47a14f2_0_4"/>
          <p:cNvSpPr/>
          <p:nvPr/>
        </p:nvSpPr>
        <p:spPr>
          <a:xfrm>
            <a:off x="7258731"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62" name="Google Shape;162;gd7a47a14f2_0_4"/>
          <p:cNvSpPr/>
          <p:nvPr/>
        </p:nvSpPr>
        <p:spPr>
          <a:xfrm>
            <a:off x="5241289"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63" name="Google Shape;163;gd7a47a14f2_0_4"/>
          <p:cNvSpPr/>
          <p:nvPr/>
        </p:nvSpPr>
        <p:spPr>
          <a:xfrm>
            <a:off x="3223847"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64" name="Google Shape;164;gd7a47a14f2_0_4"/>
          <p:cNvSpPr/>
          <p:nvPr/>
        </p:nvSpPr>
        <p:spPr>
          <a:xfrm>
            <a:off x="1206405" y="0"/>
            <a:ext cx="2020217" cy="72390"/>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65" name="Google Shape;165;gd7a47a14f2_0_4"/>
          <p:cNvSpPr/>
          <p:nvPr/>
        </p:nvSpPr>
        <p:spPr>
          <a:xfrm>
            <a:off x="0" y="0"/>
            <a:ext cx="1597287" cy="72390"/>
          </a:xfrm>
          <a:custGeom>
            <a:avLst/>
            <a:gdLst/>
            <a:ahLst/>
            <a:cxnLst/>
            <a:rect l="l" t="t" r="r" b="b"/>
            <a:pathLst>
              <a:path w="3362710" h="152400" extrusionOk="0">
                <a:moveTo>
                  <a:pt x="0" y="0"/>
                </a:moveTo>
                <a:lnTo>
                  <a:pt x="3362710" y="0"/>
                </a:lnTo>
                <a:lnTo>
                  <a:pt x="3362710" y="152400"/>
                </a:lnTo>
                <a:lnTo>
                  <a:pt x="0" y="152400"/>
                </a:lnTo>
                <a:close/>
              </a:path>
            </a:pathLst>
          </a:custGeom>
          <a:solidFill>
            <a:srgbClr val="E4002B"/>
          </a:solidFill>
          <a:ln>
            <a:noFill/>
          </a:ln>
        </p:spPr>
      </p:sp>
      <p:pic>
        <p:nvPicPr>
          <p:cNvPr id="166" name="Google Shape;166;gd7a47a14f2_0_4"/>
          <p:cNvPicPr preferRelativeResize="0"/>
          <p:nvPr/>
        </p:nvPicPr>
        <p:blipFill rotWithShape="1">
          <a:blip r:embed="rId4">
            <a:alphaModFix/>
          </a:blip>
          <a:srcRect r="2767"/>
          <a:stretch/>
        </p:blipFill>
        <p:spPr>
          <a:xfrm>
            <a:off x="9904975" y="2166659"/>
            <a:ext cx="8261105" cy="6486841"/>
          </a:xfrm>
          <a:prstGeom prst="rect">
            <a:avLst/>
          </a:prstGeom>
          <a:noFill/>
          <a:ln>
            <a:noFill/>
          </a:ln>
        </p:spPr>
      </p:pic>
      <p:pic>
        <p:nvPicPr>
          <p:cNvPr id="167" name="Google Shape;167;gd7a47a14f2_0_4"/>
          <p:cNvPicPr preferRelativeResize="0"/>
          <p:nvPr/>
        </p:nvPicPr>
        <p:blipFill>
          <a:blip r:embed="rId5">
            <a:alphaModFix/>
          </a:blip>
          <a:stretch>
            <a:fillRect/>
          </a:stretch>
        </p:blipFill>
        <p:spPr>
          <a:xfrm>
            <a:off x="15956030" y="207330"/>
            <a:ext cx="1959325" cy="195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p:nvPr/>
        </p:nvSpPr>
        <p:spPr>
          <a:xfrm>
            <a:off x="1028700" y="485075"/>
            <a:ext cx="14918400" cy="861900"/>
          </a:xfrm>
          <a:prstGeom prst="rect">
            <a:avLst/>
          </a:prstGeom>
          <a:noFill/>
          <a:ln>
            <a:noFill/>
          </a:ln>
        </p:spPr>
        <p:txBody>
          <a:bodyPr spcFirstLastPara="1" wrap="square" lIns="0" tIns="0" rIns="0" bIns="0" anchor="t" anchorCtr="0">
            <a:spAutoFit/>
          </a:bodyPr>
          <a:lstStyle/>
          <a:p>
            <a:pPr marL="0" marR="0" lvl="0" indent="0" algn="just" rtl="0">
              <a:lnSpc>
                <a:spcPct val="139982"/>
              </a:lnSpc>
              <a:spcBef>
                <a:spcPts val="0"/>
              </a:spcBef>
              <a:spcAft>
                <a:spcPts val="0"/>
              </a:spcAft>
              <a:buClr>
                <a:srgbClr val="000000"/>
              </a:buClr>
              <a:buSzPts val="5600"/>
              <a:buFont typeface="Arial"/>
              <a:buNone/>
            </a:pPr>
            <a:r>
              <a:rPr lang="en-US" sz="5600" b="1" dirty="0">
                <a:solidFill>
                  <a:srgbClr val="500000"/>
                </a:solidFill>
                <a:latin typeface="Open Sans"/>
                <a:ea typeface="Open Sans"/>
                <a:cs typeface="Open Sans"/>
                <a:sym typeface="Open Sans"/>
              </a:rPr>
              <a:t>My Aggie Wellness Journey </a:t>
            </a:r>
            <a:r>
              <a:rPr lang="en-US" sz="5600" b="1" i="0" u="none" strike="noStrike" cap="none" dirty="0">
                <a:solidFill>
                  <a:srgbClr val="500000"/>
                </a:solidFill>
                <a:latin typeface="Open Sans"/>
                <a:ea typeface="Open Sans"/>
                <a:cs typeface="Open Sans"/>
                <a:sym typeface="Open Sans"/>
              </a:rPr>
              <a:t>Takeaways</a:t>
            </a:r>
            <a:endParaRPr sz="5600" b="1" i="0" u="none" strike="noStrike" cap="none" dirty="0">
              <a:solidFill>
                <a:srgbClr val="500000"/>
              </a:solidFill>
              <a:latin typeface="Open Sans"/>
              <a:ea typeface="Open Sans"/>
              <a:cs typeface="Open Sans"/>
              <a:sym typeface="Open Sans"/>
            </a:endParaRPr>
          </a:p>
        </p:txBody>
      </p:sp>
      <p:sp>
        <p:nvSpPr>
          <p:cNvPr id="173" name="Google Shape;173;p6"/>
          <p:cNvSpPr txBox="1"/>
          <p:nvPr/>
        </p:nvSpPr>
        <p:spPr>
          <a:xfrm>
            <a:off x="1030113" y="1860138"/>
            <a:ext cx="14479500" cy="6280200"/>
          </a:xfrm>
          <a:prstGeom prst="rect">
            <a:avLst/>
          </a:prstGeom>
          <a:noFill/>
          <a:ln>
            <a:noFill/>
          </a:ln>
        </p:spPr>
        <p:txBody>
          <a:bodyPr spcFirstLastPara="1" wrap="square" lIns="0" tIns="0" rIns="0" bIns="0" anchor="t" anchorCtr="0">
            <a:spAutoFit/>
          </a:bodyPr>
          <a:lstStyle/>
          <a:p>
            <a:pPr marL="457200" marR="0" lvl="1"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All dimensions are equally important</a:t>
            </a:r>
            <a:endParaRPr sz="2400" b="0" i="0" u="none" strike="noStrike" cap="none" dirty="0">
              <a:solidFill>
                <a:schemeClr val="dk1"/>
              </a:solidFill>
              <a:latin typeface="Open Sans"/>
              <a:ea typeface="Open Sans"/>
              <a:cs typeface="Open Sans"/>
              <a:sym typeface="Open Sans"/>
            </a:endParaRPr>
          </a:p>
          <a:p>
            <a:pPr marL="1371600" marR="0" lvl="2"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Add value to your life </a:t>
            </a:r>
            <a:endParaRPr sz="2400" b="0" i="0" u="none" strike="noStrike" cap="none" dirty="0">
              <a:solidFill>
                <a:schemeClr val="dk1"/>
              </a:solidFill>
              <a:latin typeface="Open Sans"/>
              <a:ea typeface="Open Sans"/>
              <a:cs typeface="Open Sans"/>
              <a:sym typeface="Open Sans"/>
            </a:endParaRPr>
          </a:p>
          <a:p>
            <a:pPr marL="1371600" marR="0" lvl="2"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Impact your overall health and well-being</a:t>
            </a:r>
            <a:endParaRPr sz="2400" b="0" i="0" u="none" strike="noStrike" cap="none" dirty="0">
              <a:solidFill>
                <a:schemeClr val="dk1"/>
              </a:solidFill>
              <a:latin typeface="Open Sans"/>
              <a:ea typeface="Open Sans"/>
              <a:cs typeface="Open Sans"/>
              <a:sym typeface="Open Sans"/>
            </a:endParaRPr>
          </a:p>
          <a:p>
            <a:pPr marL="457200" marR="0" lvl="1"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We strive for balance - not perfection</a:t>
            </a:r>
            <a:endParaRPr sz="2400" b="0" i="0" u="none" strike="noStrike" cap="none" dirty="0">
              <a:solidFill>
                <a:schemeClr val="dk1"/>
              </a:solidFill>
              <a:latin typeface="Open Sans"/>
              <a:ea typeface="Open Sans"/>
              <a:cs typeface="Open Sans"/>
              <a:sym typeface="Open Sans"/>
            </a:endParaRPr>
          </a:p>
          <a:p>
            <a:pPr marL="457200" marR="0" lvl="1"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There are many options for repl</a:t>
            </a:r>
            <a:r>
              <a:rPr lang="en-US" sz="2400" dirty="0">
                <a:solidFill>
                  <a:schemeClr val="dk1"/>
                </a:solidFill>
                <a:latin typeface="Open Sans"/>
                <a:ea typeface="Open Sans"/>
                <a:cs typeface="Open Sans"/>
                <a:sym typeface="Open Sans"/>
              </a:rPr>
              <a:t>a</a:t>
            </a:r>
            <a:r>
              <a:rPr lang="en-US" sz="2400" b="0" i="0" u="none" strike="noStrike" cap="none" dirty="0">
                <a:solidFill>
                  <a:schemeClr val="dk1"/>
                </a:solidFill>
                <a:latin typeface="Open Sans"/>
                <a:ea typeface="Open Sans"/>
                <a:cs typeface="Open Sans"/>
                <a:sym typeface="Open Sans"/>
              </a:rPr>
              <a:t>cing unhealthy  choices</a:t>
            </a:r>
            <a:endParaRPr sz="2400" b="0" i="0" u="none" strike="noStrike" cap="none" dirty="0">
              <a:solidFill>
                <a:schemeClr val="dk1"/>
              </a:solidFill>
              <a:latin typeface="Open Sans"/>
              <a:ea typeface="Open Sans"/>
              <a:cs typeface="Open Sans"/>
              <a:sym typeface="Open Sans"/>
            </a:endParaRPr>
          </a:p>
          <a:p>
            <a:pPr marL="1371600" marR="0" lvl="2"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What works for one person </a:t>
            </a:r>
            <a:r>
              <a:rPr lang="en-US" sz="2400" dirty="0">
                <a:solidFill>
                  <a:schemeClr val="dk1"/>
                </a:solidFill>
                <a:latin typeface="Open Sans"/>
                <a:ea typeface="Open Sans"/>
                <a:cs typeface="Open Sans"/>
                <a:sym typeface="Open Sans"/>
              </a:rPr>
              <a:t>may not always work for you</a:t>
            </a:r>
            <a:endParaRPr sz="2400" b="0" i="0" u="none" strike="noStrike" cap="none" dirty="0">
              <a:solidFill>
                <a:schemeClr val="dk1"/>
              </a:solidFill>
              <a:latin typeface="Open Sans"/>
              <a:ea typeface="Open Sans"/>
              <a:cs typeface="Open Sans"/>
              <a:sym typeface="Open Sans"/>
            </a:endParaRPr>
          </a:p>
          <a:p>
            <a:pPr marL="457200" marR="0" lvl="1"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Some days will go well, others will not  </a:t>
            </a:r>
            <a:endParaRPr sz="2400" b="0" i="0" u="none" strike="noStrike" cap="none" dirty="0">
              <a:solidFill>
                <a:schemeClr val="dk1"/>
              </a:solidFill>
              <a:latin typeface="Open Sans"/>
              <a:ea typeface="Open Sans"/>
              <a:cs typeface="Open Sans"/>
              <a:sym typeface="Open Sans"/>
            </a:endParaRPr>
          </a:p>
          <a:p>
            <a:pPr marL="1371600" marR="0" lvl="2"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We all experience this, not just Freshmen</a:t>
            </a:r>
            <a:endParaRPr sz="2400" b="0" i="0" u="none" strike="noStrike" cap="none" dirty="0">
              <a:solidFill>
                <a:schemeClr val="dk1"/>
              </a:solidFill>
              <a:latin typeface="Open Sans"/>
              <a:ea typeface="Open Sans"/>
              <a:cs typeface="Open Sans"/>
              <a:sym typeface="Open Sans"/>
            </a:endParaRPr>
          </a:p>
          <a:p>
            <a:pPr marL="457200" marR="0" lvl="1" indent="-381000" algn="l" rtl="0">
              <a:lnSpc>
                <a:spcPct val="200000"/>
              </a:lnSpc>
              <a:spcBef>
                <a:spcPts val="0"/>
              </a:spcBef>
              <a:spcAft>
                <a:spcPts val="0"/>
              </a:spcAft>
              <a:buClr>
                <a:schemeClr val="dk1"/>
              </a:buClr>
              <a:buSzPts val="2400"/>
              <a:buFont typeface="Open Sans"/>
              <a:buChar char="●"/>
            </a:pPr>
            <a:r>
              <a:rPr lang="en-US" sz="2400" b="0" i="0" u="none" strike="noStrike" cap="none" dirty="0">
                <a:solidFill>
                  <a:schemeClr val="dk1"/>
                </a:solidFill>
                <a:latin typeface="Open Sans"/>
                <a:ea typeface="Open Sans"/>
                <a:cs typeface="Open Sans"/>
                <a:sym typeface="Open Sans"/>
              </a:rPr>
              <a:t>Goal: Learn to develop a healthy routine, good time management skills, and seek help/resources</a:t>
            </a:r>
            <a:endParaRPr sz="2400" b="0" i="0" u="none" strike="noStrike" cap="none" dirty="0">
              <a:solidFill>
                <a:schemeClr val="dk1"/>
              </a:solidFill>
              <a:latin typeface="Open Sans"/>
              <a:ea typeface="Open Sans"/>
              <a:cs typeface="Open Sans"/>
              <a:sym typeface="Open Sans"/>
            </a:endParaRPr>
          </a:p>
        </p:txBody>
      </p:sp>
      <p:sp>
        <p:nvSpPr>
          <p:cNvPr id="174" name="Google Shape;174;p6"/>
          <p:cNvSpPr/>
          <p:nvPr/>
        </p:nvSpPr>
        <p:spPr>
          <a:xfrm>
            <a:off x="7258731"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75" name="Google Shape;175;p6"/>
          <p:cNvSpPr/>
          <p:nvPr/>
        </p:nvSpPr>
        <p:spPr>
          <a:xfrm>
            <a:off x="5241289"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76" name="Google Shape;176;p6"/>
          <p:cNvSpPr/>
          <p:nvPr/>
        </p:nvSpPr>
        <p:spPr>
          <a:xfrm>
            <a:off x="3223847"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77" name="Google Shape;177;p6"/>
          <p:cNvSpPr/>
          <p:nvPr/>
        </p:nvSpPr>
        <p:spPr>
          <a:xfrm>
            <a:off x="1206405"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78" name="Google Shape;178;p6"/>
          <p:cNvSpPr/>
          <p:nvPr/>
        </p:nvSpPr>
        <p:spPr>
          <a:xfrm>
            <a:off x="0" y="0"/>
            <a:ext cx="1598914" cy="72464"/>
          </a:xfrm>
          <a:custGeom>
            <a:avLst/>
            <a:gdLst/>
            <a:ahLst/>
            <a:cxnLst/>
            <a:rect l="l" t="t" r="r" b="b"/>
            <a:pathLst>
              <a:path w="3362710" h="152400" extrusionOk="0">
                <a:moveTo>
                  <a:pt x="0" y="0"/>
                </a:moveTo>
                <a:lnTo>
                  <a:pt x="3362710" y="0"/>
                </a:lnTo>
                <a:lnTo>
                  <a:pt x="3362710" y="152400"/>
                </a:lnTo>
                <a:lnTo>
                  <a:pt x="0" y="152400"/>
                </a:lnTo>
                <a:close/>
              </a:path>
            </a:pathLst>
          </a:custGeom>
          <a:solidFill>
            <a:srgbClr val="E4002B"/>
          </a:solidFill>
          <a:ln>
            <a:noFill/>
          </a:ln>
        </p:spPr>
      </p:sp>
      <p:pic>
        <p:nvPicPr>
          <p:cNvPr id="179" name="Google Shape;179;p6"/>
          <p:cNvPicPr preferRelativeResize="0"/>
          <p:nvPr/>
        </p:nvPicPr>
        <p:blipFill rotWithShape="1">
          <a:blip r:embed="rId3">
            <a:alphaModFix/>
          </a:blip>
          <a:srcRect t="13878" b="11563"/>
          <a:stretch/>
        </p:blipFill>
        <p:spPr>
          <a:xfrm>
            <a:off x="8078465" y="8653504"/>
            <a:ext cx="2172955" cy="1620066"/>
          </a:xfrm>
          <a:prstGeom prst="rect">
            <a:avLst/>
          </a:prstGeom>
          <a:noFill/>
          <a:ln>
            <a:noFill/>
          </a:ln>
        </p:spPr>
      </p:pic>
      <p:sp>
        <p:nvSpPr>
          <p:cNvPr id="180" name="Google Shape;180;p6"/>
          <p:cNvSpPr/>
          <p:nvPr/>
        </p:nvSpPr>
        <p:spPr>
          <a:xfrm>
            <a:off x="7258731"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81" name="Google Shape;181;p6"/>
          <p:cNvSpPr/>
          <p:nvPr/>
        </p:nvSpPr>
        <p:spPr>
          <a:xfrm>
            <a:off x="5241289"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82" name="Google Shape;182;p6"/>
          <p:cNvSpPr/>
          <p:nvPr/>
        </p:nvSpPr>
        <p:spPr>
          <a:xfrm>
            <a:off x="3223847"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83" name="Google Shape;183;p6"/>
          <p:cNvSpPr/>
          <p:nvPr/>
        </p:nvSpPr>
        <p:spPr>
          <a:xfrm>
            <a:off x="1206405" y="0"/>
            <a:ext cx="2022275" cy="72464"/>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184" name="Google Shape;184;p6"/>
          <p:cNvSpPr/>
          <p:nvPr/>
        </p:nvSpPr>
        <p:spPr>
          <a:xfrm>
            <a:off x="0" y="0"/>
            <a:ext cx="1598914" cy="72464"/>
          </a:xfrm>
          <a:custGeom>
            <a:avLst/>
            <a:gdLst/>
            <a:ahLst/>
            <a:cxnLst/>
            <a:rect l="l" t="t" r="r" b="b"/>
            <a:pathLst>
              <a:path w="3362710" h="152400" extrusionOk="0">
                <a:moveTo>
                  <a:pt x="0" y="0"/>
                </a:moveTo>
                <a:lnTo>
                  <a:pt x="3362710" y="0"/>
                </a:lnTo>
                <a:lnTo>
                  <a:pt x="3362710" y="152400"/>
                </a:lnTo>
                <a:lnTo>
                  <a:pt x="0" y="152400"/>
                </a:lnTo>
                <a:close/>
              </a:path>
            </a:pathLst>
          </a:custGeom>
          <a:solidFill>
            <a:srgbClr val="E4002B"/>
          </a:solidFill>
          <a:ln>
            <a:noFill/>
          </a:ln>
        </p:spPr>
      </p:sp>
      <p:pic>
        <p:nvPicPr>
          <p:cNvPr id="185" name="Google Shape;185;p6" title="My Aggie Wellness Journey">
            <a:hlinkClick r:id="rId4"/>
          </p:cNvPr>
          <p:cNvPicPr preferRelativeResize="0"/>
          <p:nvPr/>
        </p:nvPicPr>
        <p:blipFill>
          <a:blip r:embed="rId5">
            <a:alphaModFix/>
          </a:blip>
          <a:stretch>
            <a:fillRect/>
          </a:stretch>
        </p:blipFill>
        <p:spPr>
          <a:xfrm>
            <a:off x="10711449" y="1686575"/>
            <a:ext cx="7052750" cy="5289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 calcmode="lin" valueType="num">
                                      <p:cBhvr additive="base">
                                        <p:cTn id="7" dur="1000"/>
                                        <p:tgtEl>
                                          <p:spTgt spid="17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 calcmode="lin" valueType="num">
                                      <p:cBhvr additive="base">
                                        <p:cTn id="12" dur="1000"/>
                                        <p:tgtEl>
                                          <p:spTgt spid="17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 calcmode="lin" valueType="num">
                                      <p:cBhvr additive="base">
                                        <p:cTn id="17" dur="1000"/>
                                        <p:tgtEl>
                                          <p:spTgt spid="17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73">
                                            <p:txEl>
                                              <p:pRg st="3" end="3"/>
                                            </p:txEl>
                                          </p:spTgt>
                                        </p:tgtEl>
                                        <p:attrNameLst>
                                          <p:attrName>style.visibility</p:attrName>
                                        </p:attrNameLst>
                                      </p:cBhvr>
                                      <p:to>
                                        <p:strVal val="visible"/>
                                      </p:to>
                                    </p:set>
                                    <p:anim calcmode="lin" valueType="num">
                                      <p:cBhvr additive="base">
                                        <p:cTn id="22" dur="1000"/>
                                        <p:tgtEl>
                                          <p:spTgt spid="17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73">
                                            <p:txEl>
                                              <p:pRg st="4" end="4"/>
                                            </p:txEl>
                                          </p:spTgt>
                                        </p:tgtEl>
                                        <p:attrNameLst>
                                          <p:attrName>style.visibility</p:attrName>
                                        </p:attrNameLst>
                                      </p:cBhvr>
                                      <p:to>
                                        <p:strVal val="visible"/>
                                      </p:to>
                                    </p:set>
                                    <p:anim calcmode="lin" valueType="num">
                                      <p:cBhvr additive="base">
                                        <p:cTn id="27" dur="1000"/>
                                        <p:tgtEl>
                                          <p:spTgt spid="17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73">
                                            <p:txEl>
                                              <p:pRg st="5" end="5"/>
                                            </p:txEl>
                                          </p:spTgt>
                                        </p:tgtEl>
                                        <p:attrNameLst>
                                          <p:attrName>style.visibility</p:attrName>
                                        </p:attrNameLst>
                                      </p:cBhvr>
                                      <p:to>
                                        <p:strVal val="visible"/>
                                      </p:to>
                                    </p:set>
                                    <p:anim calcmode="lin" valueType="num">
                                      <p:cBhvr additive="base">
                                        <p:cTn id="32" dur="1000"/>
                                        <p:tgtEl>
                                          <p:spTgt spid="173">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3">
                                            <p:txEl>
                                              <p:pRg st="6" end="6"/>
                                            </p:txEl>
                                          </p:spTgt>
                                        </p:tgtEl>
                                        <p:attrNameLst>
                                          <p:attrName>style.visibility</p:attrName>
                                        </p:attrNameLst>
                                      </p:cBhvr>
                                      <p:to>
                                        <p:strVal val="visible"/>
                                      </p:to>
                                    </p:set>
                                    <p:anim calcmode="lin" valueType="num">
                                      <p:cBhvr additive="base">
                                        <p:cTn id="37" dur="1000"/>
                                        <p:tgtEl>
                                          <p:spTgt spid="173">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3">
                                            <p:txEl>
                                              <p:pRg st="7" end="7"/>
                                            </p:txEl>
                                          </p:spTgt>
                                        </p:tgtEl>
                                        <p:attrNameLst>
                                          <p:attrName>style.visibility</p:attrName>
                                        </p:attrNameLst>
                                      </p:cBhvr>
                                      <p:to>
                                        <p:strVal val="visible"/>
                                      </p:to>
                                    </p:set>
                                    <p:anim calcmode="lin" valueType="num">
                                      <p:cBhvr additive="base">
                                        <p:cTn id="42" dur="1000"/>
                                        <p:tgtEl>
                                          <p:spTgt spid="173">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73">
                                            <p:txEl>
                                              <p:pRg st="8" end="8"/>
                                            </p:txEl>
                                          </p:spTgt>
                                        </p:tgtEl>
                                        <p:attrNameLst>
                                          <p:attrName>style.visibility</p:attrName>
                                        </p:attrNameLst>
                                      </p:cBhvr>
                                      <p:to>
                                        <p:strVal val="visible"/>
                                      </p:to>
                                    </p:set>
                                    <p:anim calcmode="lin" valueType="num">
                                      <p:cBhvr additive="base">
                                        <p:cTn id="47" dur="1000"/>
                                        <p:tgtEl>
                                          <p:spTgt spid="173">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5"/>
                                        </p:tgtEl>
                                        <p:attrNameLst>
                                          <p:attrName>style.visibility</p:attrName>
                                        </p:attrNameLst>
                                      </p:cBhvr>
                                      <p:to>
                                        <p:strVal val="visible"/>
                                      </p:to>
                                    </p:set>
                                    <p:animEffect transition="in" filter="fade">
                                      <p:cBhvr>
                                        <p:cTn id="52"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563"/>
            <a:ext cx="12766040" cy="1470025"/>
          </a:xfrm>
        </p:spPr>
        <p:txBody>
          <a:bodyPr>
            <a:normAutofit fontScale="90000"/>
          </a:bodyPr>
          <a:lstStyle/>
          <a:p>
            <a:pPr algn="l"/>
            <a:r>
              <a:rPr lang="en-US" sz="5600" b="1" dirty="0">
                <a:solidFill>
                  <a:srgbClr val="500000"/>
                </a:solidFill>
                <a:latin typeface="Open Sans"/>
                <a:ea typeface="Open Sans"/>
                <a:cs typeface="Open Sans"/>
                <a:sym typeface="Open Sans"/>
              </a:rPr>
              <a:t>My Aggie Wellness Journey </a:t>
            </a:r>
            <a:r>
              <a:rPr lang="en-US" sz="5600" b="1" dirty="0" smtClean="0">
                <a:solidFill>
                  <a:srgbClr val="500000"/>
                </a:solidFill>
                <a:latin typeface="Open Sans"/>
                <a:ea typeface="Open Sans"/>
                <a:cs typeface="Open Sans"/>
                <a:sym typeface="Open Sans"/>
              </a:rPr>
              <a:t>Survey</a:t>
            </a:r>
            <a:r>
              <a:rPr lang="en-US" b="1" dirty="0">
                <a:solidFill>
                  <a:srgbClr val="500000"/>
                </a:solidFill>
                <a:latin typeface="Open Sans"/>
                <a:ea typeface="Open Sans"/>
                <a:cs typeface="Open Sans"/>
                <a:sym typeface="Open Sans"/>
              </a:rPr>
              <a:t/>
            </a:r>
            <a:br>
              <a:rPr lang="en-US" b="1" dirty="0">
                <a:solidFill>
                  <a:srgbClr val="500000"/>
                </a:solidFill>
                <a:latin typeface="Open Sans"/>
                <a:ea typeface="Open Sans"/>
                <a:cs typeface="Open Sans"/>
                <a:sym typeface="Open Sans"/>
              </a:rPr>
            </a:br>
            <a:endParaRPr lang="en-US" dirty="0"/>
          </a:p>
        </p:txBody>
      </p:sp>
      <p:sp>
        <p:nvSpPr>
          <p:cNvPr id="4" name="Rectangle 3"/>
          <p:cNvSpPr/>
          <p:nvPr/>
        </p:nvSpPr>
        <p:spPr>
          <a:xfrm>
            <a:off x="1182686" y="6815599"/>
            <a:ext cx="16495712" cy="1569660"/>
          </a:xfrm>
          <a:prstGeom prst="rect">
            <a:avLst/>
          </a:prstGeom>
        </p:spPr>
        <p:txBody>
          <a:bodyPr wrap="square">
            <a:spAutoFit/>
          </a:bodyPr>
          <a:lstStyle/>
          <a:p>
            <a:pPr algn="ctr"/>
            <a:r>
              <a:rPr lang="en-US" sz="3200" dirty="0" smtClean="0">
                <a:latin typeface="Open Sans" panose="020B0606030504020204" pitchFamily="34" charset="0"/>
                <a:ea typeface="Open Sans" panose="020B0606030504020204" pitchFamily="34" charset="0"/>
                <a:cs typeface="Open Sans" panose="020B0606030504020204" pitchFamily="34" charset="0"/>
              </a:rPr>
              <a:t>Please provide feedback </a:t>
            </a:r>
            <a:r>
              <a:rPr lang="en-US" sz="3200" dirty="0">
                <a:latin typeface="Open Sans" panose="020B0606030504020204" pitchFamily="34" charset="0"/>
                <a:ea typeface="Open Sans" panose="020B0606030504020204" pitchFamily="34" charset="0"/>
                <a:cs typeface="Open Sans" panose="020B0606030504020204" pitchFamily="34" charset="0"/>
              </a:rPr>
              <a:t>regarding </a:t>
            </a:r>
            <a:r>
              <a:rPr lang="en-US" sz="3200" dirty="0" smtClean="0">
                <a:latin typeface="Open Sans" panose="020B0606030504020204" pitchFamily="34" charset="0"/>
                <a:ea typeface="Open Sans" panose="020B0606030504020204" pitchFamily="34" charset="0"/>
                <a:cs typeface="Open Sans" panose="020B0606030504020204" pitchFamily="34" charset="0"/>
              </a:rPr>
              <a:t>your </a:t>
            </a:r>
            <a:r>
              <a:rPr lang="en-US" sz="3200" dirty="0">
                <a:latin typeface="Open Sans" panose="020B0606030504020204" pitchFamily="34" charset="0"/>
                <a:ea typeface="Open Sans" panose="020B0606030504020204" pitchFamily="34" charset="0"/>
                <a:cs typeface="Open Sans" panose="020B0606030504020204" pitchFamily="34" charset="0"/>
              </a:rPr>
              <a:t>participation in the My Aggie Wellness Journey curriculum. </a:t>
            </a:r>
            <a:r>
              <a:rPr lang="en-US" sz="3200" dirty="0" smtClean="0">
                <a:latin typeface="Open Sans" panose="020B0606030504020204" pitchFamily="34" charset="0"/>
                <a:ea typeface="Open Sans" panose="020B0606030504020204" pitchFamily="34" charset="0"/>
                <a:cs typeface="Open Sans" panose="020B0606030504020204" pitchFamily="34" charset="0"/>
              </a:rPr>
              <a:t>Your </a:t>
            </a:r>
            <a:r>
              <a:rPr lang="en-US" sz="3200" dirty="0">
                <a:latin typeface="Open Sans" panose="020B0606030504020204" pitchFamily="34" charset="0"/>
                <a:ea typeface="Open Sans" panose="020B0606030504020204" pitchFamily="34" charset="0"/>
                <a:cs typeface="Open Sans" panose="020B0606030504020204" pitchFamily="34" charset="0"/>
              </a:rPr>
              <a:t>responses will help Health Promotion improve future programming and curriculum. </a:t>
            </a:r>
            <a:endParaRPr lang="en-US" sz="3200" dirty="0" smtClean="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910" y="2395497"/>
            <a:ext cx="4279265" cy="4279265"/>
          </a:xfrm>
          <a:prstGeom prst="rect">
            <a:avLst/>
          </a:prstGeom>
        </p:spPr>
      </p:pic>
      <p:pic>
        <p:nvPicPr>
          <p:cNvPr id="6" name="Google Shape;179;p6"/>
          <p:cNvPicPr preferRelativeResize="0"/>
          <p:nvPr/>
        </p:nvPicPr>
        <p:blipFill rotWithShape="1">
          <a:blip r:embed="rId3">
            <a:alphaModFix/>
          </a:blip>
          <a:srcRect t="13878" b="11563"/>
          <a:stretch/>
        </p:blipFill>
        <p:spPr>
          <a:xfrm>
            <a:off x="8057522" y="8666934"/>
            <a:ext cx="2172955" cy="1620066"/>
          </a:xfrm>
          <a:prstGeom prst="rect">
            <a:avLst/>
          </a:prstGeom>
          <a:noFill/>
          <a:ln>
            <a:noFill/>
          </a:ln>
        </p:spPr>
      </p:pic>
      <p:sp>
        <p:nvSpPr>
          <p:cNvPr id="7" name="Google Shape;182;p6"/>
          <p:cNvSpPr/>
          <p:nvPr/>
        </p:nvSpPr>
        <p:spPr>
          <a:xfrm>
            <a:off x="0" y="0"/>
            <a:ext cx="8057521" cy="45719"/>
          </a:xfrm>
          <a:custGeom>
            <a:avLst/>
            <a:gdLst/>
            <a:ahLst/>
            <a:cxnLst/>
            <a:rect l="l" t="t" r="r" b="b"/>
            <a:pathLst>
              <a:path w="4253089" h="152400" extrusionOk="0">
                <a:moveTo>
                  <a:pt x="0" y="0"/>
                </a:moveTo>
                <a:lnTo>
                  <a:pt x="4253089" y="0"/>
                </a:lnTo>
                <a:lnTo>
                  <a:pt x="4253089" y="152400"/>
                </a:lnTo>
                <a:lnTo>
                  <a:pt x="0" y="152400"/>
                </a:lnTo>
                <a:close/>
              </a:path>
            </a:pathLst>
          </a:custGeom>
          <a:solidFill>
            <a:srgbClr val="E4002B"/>
          </a:solidFill>
          <a:ln>
            <a:noFill/>
          </a:ln>
        </p:spPr>
      </p:sp>
      <p:sp>
        <p:nvSpPr>
          <p:cNvPr id="8" name="Rectangle 7"/>
          <p:cNvSpPr/>
          <p:nvPr/>
        </p:nvSpPr>
        <p:spPr>
          <a:xfrm>
            <a:off x="7290910" y="1731440"/>
            <a:ext cx="5329162" cy="523220"/>
          </a:xfrm>
          <a:prstGeom prst="rect">
            <a:avLst/>
          </a:prstGeom>
        </p:spPr>
        <p:txBody>
          <a:bodyPr wrap="square">
            <a:spAutoFit/>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tx.ag/</a:t>
            </a:r>
            <a:r>
              <a:rPr lang="en-US" sz="2800" dirty="0" err="1" smtClean="0">
                <a:latin typeface="Open Sans" panose="020B0606030504020204" pitchFamily="34" charset="0"/>
                <a:ea typeface="Open Sans" panose="020B0606030504020204" pitchFamily="34" charset="0"/>
                <a:cs typeface="Open Sans" panose="020B0606030504020204" pitchFamily="34" charset="0"/>
              </a:rPr>
              <a:t>HUWellnessSurvey</a:t>
            </a:r>
            <a:r>
              <a:rPr lang="en-US" sz="2800" dirty="0" smtClean="0">
                <a:latin typeface="Open Sans" panose="020B0606030504020204" pitchFamily="34" charset="0"/>
                <a:ea typeface="Open Sans" panose="020B0606030504020204" pitchFamily="34" charset="0"/>
                <a:cs typeface="Open Sans" panose="020B0606030504020204" pitchFamily="34" charset="0"/>
              </a:rPr>
              <a:t> </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6546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1558</Words>
  <Application>Microsoft Office PowerPoint</Application>
  <PresentationFormat>Custom</PresentationFormat>
  <Paragraphs>84</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Open Sans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Aggie Wellness Journey 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Andrew C</dc:creator>
  <cp:lastModifiedBy>Bookout, Christina</cp:lastModifiedBy>
  <cp:revision>2</cp:revision>
  <dcterms:created xsi:type="dcterms:W3CDTF">2006-08-16T00:00:00Z</dcterms:created>
  <dcterms:modified xsi:type="dcterms:W3CDTF">2021-07-28T23:03:02Z</dcterms:modified>
</cp:coreProperties>
</file>