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3"/>
  </p:handoutMasterIdLst>
  <p:sldIdLst>
    <p:sldId id="256" r:id="rId2"/>
    <p:sldId id="259" r:id="rId3"/>
    <p:sldId id="260" r:id="rId4"/>
    <p:sldId id="269" r:id="rId5"/>
    <p:sldId id="261" r:id="rId6"/>
    <p:sldId id="262" r:id="rId7"/>
    <p:sldId id="264" r:id="rId8"/>
    <p:sldId id="265" r:id="rId9"/>
    <p:sldId id="267" r:id="rId10"/>
    <p:sldId id="268" r:id="rId11"/>
    <p:sldId id="258" r:id="rId12"/>
  </p:sldIdLst>
  <p:sldSz cx="9144000" cy="6858000" type="screen4x3"/>
  <p:notesSz cx="7023100" cy="93091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08A62F01-C513-0E4F-BBF9-FD0652DC28D9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216411B0-E15E-134D-BEBC-45C3D3E7D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7887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337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1915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606583"/>
            <a:ext cx="2133600" cy="251417"/>
          </a:xfrm>
        </p:spPr>
        <p:txBody>
          <a:bodyPr/>
          <a:lstStyle>
            <a:lvl1pPr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fld id="{B8672867-4B84-3044-819A-BDD5809F0F3B}" type="datetimeFigureOut">
              <a:rPr lang="en-US" smtClean="0"/>
              <a:pPr/>
              <a:t>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606583"/>
            <a:ext cx="2895600" cy="25141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606583"/>
            <a:ext cx="2133600" cy="25141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6A5241-12CB-C64D-AE38-6540AC6C64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127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0328"/>
            <a:ext cx="8229600" cy="108730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23703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606582"/>
            <a:ext cx="2133600" cy="25141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8672867-4B84-3044-819A-BDD5809F0F3B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606582"/>
            <a:ext cx="2895600" cy="251418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606582"/>
            <a:ext cx="2133600" cy="251418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6A5241-12CB-C64D-AE38-6540AC6C64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5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0" cap="all"/>
            </a:lvl1pPr>
          </a:lstStyle>
          <a:p>
            <a:r>
              <a:rPr lang="en-US" dirty="0" smtClean="0"/>
              <a:t>Click to edit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606582"/>
            <a:ext cx="2133600" cy="25141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8672867-4B84-3044-819A-BDD5809F0F3B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606582"/>
            <a:ext cx="2895600" cy="25141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606582"/>
            <a:ext cx="2133600" cy="25141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6A5241-12CB-C64D-AE38-6540AC6C64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367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7670"/>
            <a:ext cx="8229600" cy="10799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345725"/>
          </a:xfrm>
        </p:spPr>
        <p:txBody>
          <a:bodyPr/>
          <a:lstStyle>
            <a:lvl1pPr>
              <a:defRPr sz="2800"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345725"/>
          </a:xfrm>
        </p:spPr>
        <p:txBody>
          <a:bodyPr/>
          <a:lstStyle>
            <a:lvl1pPr>
              <a:defRPr sz="2800"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606583"/>
            <a:ext cx="2133600" cy="25141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8672867-4B84-3044-819A-BDD5809F0F3B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606583"/>
            <a:ext cx="2895600" cy="25141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606583"/>
            <a:ext cx="2133600" cy="25141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6A5241-12CB-C64D-AE38-6540AC6C64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718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66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2963"/>
          </a:xfrm>
        </p:spPr>
        <p:txBody>
          <a:bodyPr/>
          <a:lstStyle>
            <a:lvl1pPr>
              <a:defRPr sz="24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6"/>
            <a:ext cx="4041775" cy="3682962"/>
          </a:xfrm>
        </p:spPr>
        <p:txBody>
          <a:bodyPr/>
          <a:lstStyle>
            <a:lvl1pPr>
              <a:defRPr sz="24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606582"/>
            <a:ext cx="2133600" cy="25141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8672867-4B84-3044-819A-BDD5809F0F3B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606582"/>
            <a:ext cx="2895600" cy="25141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606582"/>
            <a:ext cx="2133600" cy="25141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6A5241-12CB-C64D-AE38-6540AC6C64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378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1573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606584"/>
            <a:ext cx="2133600" cy="25437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8672867-4B84-3044-819A-BDD5809F0F3B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606584"/>
            <a:ext cx="2895600" cy="25437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606584"/>
            <a:ext cx="2133600" cy="25437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6A5241-12CB-C64D-AE38-6540AC6C64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573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606582"/>
            <a:ext cx="2133600" cy="25141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8672867-4B84-3044-819A-BDD5809F0F3B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606582"/>
            <a:ext cx="2895600" cy="25141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606582"/>
            <a:ext cx="2133600" cy="25141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6A5241-12CB-C64D-AE38-6540AC6C64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064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3734"/>
            <a:ext cx="3008313" cy="103136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03735"/>
            <a:ext cx="5111750" cy="5476124"/>
          </a:xfrm>
        </p:spPr>
        <p:txBody>
          <a:bodyPr/>
          <a:lstStyle>
            <a:lvl1pPr>
              <a:defRPr sz="3200">
                <a:latin typeface="+mj-lt"/>
              </a:defRPr>
            </a:lvl1pPr>
            <a:lvl2pPr>
              <a:defRPr sz="2800">
                <a:latin typeface="+mj-lt"/>
              </a:defRPr>
            </a:lvl2pPr>
            <a:lvl3pPr>
              <a:defRPr sz="24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099"/>
            <a:ext cx="3008313" cy="4444760"/>
          </a:xfrm>
        </p:spPr>
        <p:txBody>
          <a:bodyPr/>
          <a:lstStyle>
            <a:lvl1pPr marL="0" indent="0">
              <a:buNone/>
              <a:defRPr sz="1400"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606582"/>
            <a:ext cx="2133600" cy="25141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8672867-4B84-3044-819A-BDD5809F0F3B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606582"/>
            <a:ext cx="2895600" cy="25141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606582"/>
            <a:ext cx="2133600" cy="25141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6A5241-12CB-C64D-AE38-6540AC6C64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141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+mj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606582"/>
            <a:ext cx="2133600" cy="25141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8672867-4B84-3044-819A-BDD5809F0F3B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606582"/>
            <a:ext cx="2895600" cy="25141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606582"/>
            <a:ext cx="2133600" cy="25141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6A5241-12CB-C64D-AE38-6540AC6C64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25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72867-4B84-3044-819A-BDD5809F0F3B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A5241-12CB-C64D-AE38-6540AC6C648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maroon-body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957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ICD@tamu.edu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55030"/>
            <a:ext cx="7772400" cy="377618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cs typeface="Frutiger LT Std 55 Roman"/>
              </a:rPr>
              <a:t>International and Cultural Diversity (ICD) and </a:t>
            </a:r>
            <a:br>
              <a:rPr lang="en-US" dirty="0" smtClean="0">
                <a:solidFill>
                  <a:schemeClr val="bg1"/>
                </a:solidFill>
                <a:cs typeface="Frutiger LT Std 55 Roman"/>
              </a:rPr>
            </a:br>
            <a:r>
              <a:rPr lang="en-US" dirty="0" smtClean="0">
                <a:solidFill>
                  <a:schemeClr val="bg1"/>
                </a:solidFill>
                <a:cs typeface="Frutiger LT Std 55 Roman"/>
              </a:rPr>
              <a:t>Cultural Discourse (CD) Graduation Requirements</a:t>
            </a:r>
            <a:br>
              <a:rPr lang="en-US" dirty="0" smtClean="0">
                <a:solidFill>
                  <a:schemeClr val="bg1"/>
                </a:solidFill>
                <a:cs typeface="Frutiger LT Std 55 Roman"/>
              </a:rPr>
            </a:br>
            <a:r>
              <a:rPr lang="en-US" dirty="0">
                <a:solidFill>
                  <a:schemeClr val="bg1"/>
                </a:solidFill>
                <a:cs typeface="Frutiger LT Std 55 Roman"/>
              </a:rPr>
              <a:t/>
            </a:r>
            <a:br>
              <a:rPr lang="en-US" dirty="0">
                <a:solidFill>
                  <a:schemeClr val="bg1"/>
                </a:solidFill>
                <a:cs typeface="Frutiger LT Std 55 Roman"/>
              </a:rPr>
            </a:br>
            <a:r>
              <a:rPr lang="en-US" sz="2700" dirty="0" smtClean="0">
                <a:solidFill>
                  <a:schemeClr val="bg1"/>
                </a:solidFill>
                <a:cs typeface="Frutiger LT Std 55 Roman"/>
              </a:rPr>
              <a:t>Effective Catalog Year 2019-2020</a:t>
            </a:r>
            <a:endParaRPr lang="en-US" sz="2700" dirty="0">
              <a:solidFill>
                <a:schemeClr val="bg1"/>
              </a:solidFill>
              <a:cs typeface="Frutiger LT Std 55 Roman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3635698"/>
            <a:ext cx="7772400" cy="536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000" dirty="0">
              <a:solidFill>
                <a:schemeClr val="bg1"/>
              </a:solidFill>
              <a:cs typeface="Frutiger LT Std 55 Roman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062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for Implementation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5510565"/>
              </p:ext>
            </p:extLst>
          </p:nvPr>
        </p:nvGraphicFramePr>
        <p:xfrm>
          <a:off x="621792" y="1573734"/>
          <a:ext cx="7754112" cy="4331267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636776">
                  <a:extLst>
                    <a:ext uri="{9D8B030D-6E8A-4147-A177-3AD203B41FA5}">
                      <a16:colId xmlns:a16="http://schemas.microsoft.com/office/drawing/2014/main" val="383499837"/>
                    </a:ext>
                  </a:extLst>
                </a:gridCol>
                <a:gridCol w="6117336">
                  <a:extLst>
                    <a:ext uri="{9D8B030D-6E8A-4147-A177-3AD203B41FA5}">
                      <a16:colId xmlns:a16="http://schemas.microsoft.com/office/drawing/2014/main" val="3933346053"/>
                    </a:ext>
                  </a:extLst>
                </a:gridCol>
              </a:tblGrid>
              <a:tr h="45033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Fall 2017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83" marR="591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CCC holds Informational Workshops on new ICD and CD Courses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83" marR="591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68093437"/>
                  </a:ext>
                </a:extLst>
              </a:tr>
              <a:tr h="45033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Spring 2018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83" marR="591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CCC holds informational Workshops on new ICD and CD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83" marR="591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81278930"/>
                  </a:ext>
                </a:extLst>
              </a:tr>
              <a:tr h="45033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January 2018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83" marR="591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CCC begins accepting applications for new ICD and CD courses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83" marR="591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8030328"/>
                  </a:ext>
                </a:extLst>
              </a:tr>
              <a:tr h="45033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May 2018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83" marR="591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Deadline for ICD and CD courses for the 19-20 Catalog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83" marR="591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45534621"/>
                  </a:ext>
                </a:extLst>
              </a:tr>
              <a:tr h="67550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June 2018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83" marR="591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ICD and CD courses go through Faculty Senate approval and on to President for approval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83" marR="591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61803956"/>
                  </a:ext>
                </a:extLst>
              </a:tr>
              <a:tr h="67550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September 2018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83" marR="591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List of ICD and CD courses available to departments to make changes to degree programs (if necessary)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83" marR="591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23751784"/>
                  </a:ext>
                </a:extLst>
              </a:tr>
              <a:tr h="2553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December 2018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83" marR="591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Deadline for changes to degree programs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83" marR="591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00893878"/>
                  </a:ext>
                </a:extLst>
              </a:tr>
              <a:tr h="2411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Spring 2019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83" marR="591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Catalog updated, </a:t>
                      </a:r>
                      <a:r>
                        <a:rPr lang="en-US" sz="1600" u="sng" dirty="0">
                          <a:effectLst/>
                          <a:hlinkClick r:id="rId3"/>
                        </a:rPr>
                        <a:t>ICD@tamu.edu</a:t>
                      </a:r>
                      <a:r>
                        <a:rPr lang="en-US" sz="1600" dirty="0">
                          <a:effectLst/>
                        </a:rPr>
                        <a:t> updated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83" marR="591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16104638"/>
                  </a:ext>
                </a:extLst>
              </a:tr>
              <a:tr h="67550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Fall 2019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83" marR="591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Implementation of new International and Cultural Diversity Graduation Requirement (including Cultural Discourse component)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83" marR="591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95291969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05618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59219"/>
            <a:ext cx="7772400" cy="280995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cs typeface="Frutiger LT Std 55 Roman"/>
              </a:rPr>
              <a:t>Presented by the</a:t>
            </a:r>
            <a:br>
              <a:rPr lang="en-US" dirty="0" smtClean="0">
                <a:solidFill>
                  <a:schemeClr val="bg1"/>
                </a:solidFill>
                <a:cs typeface="Frutiger LT Std 55 Roman"/>
              </a:rPr>
            </a:br>
            <a:r>
              <a:rPr lang="en-US" dirty="0" smtClean="0">
                <a:solidFill>
                  <a:schemeClr val="bg1"/>
                </a:solidFill>
                <a:cs typeface="Frutiger LT Std 55 Roman"/>
              </a:rPr>
              <a:t>Core Curriculum Council</a:t>
            </a:r>
            <a:br>
              <a:rPr lang="en-US" dirty="0" smtClean="0">
                <a:solidFill>
                  <a:schemeClr val="bg1"/>
                </a:solidFill>
                <a:cs typeface="Frutiger LT Std 55 Roman"/>
              </a:rPr>
            </a:br>
            <a:r>
              <a:rPr lang="en-US" dirty="0" smtClean="0">
                <a:solidFill>
                  <a:schemeClr val="bg1"/>
                </a:solidFill>
                <a:cs typeface="Frutiger LT Std 55 Roman"/>
              </a:rPr>
              <a:t>ICD/CD Subcommittee	</a:t>
            </a:r>
            <a:endParaRPr lang="en-US" dirty="0">
              <a:solidFill>
                <a:schemeClr val="bg1"/>
              </a:solidFill>
              <a:cs typeface="Frutiger LT Std 55 Roman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3923951"/>
            <a:ext cx="7772400" cy="722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i="1" dirty="0" smtClean="0">
                <a:solidFill>
                  <a:schemeClr val="bg1"/>
                </a:solidFill>
                <a:cs typeface="Frutiger LT Std 55 Roman"/>
              </a:rPr>
              <a:t>For additional assistance, please email </a:t>
            </a:r>
          </a:p>
          <a:p>
            <a:r>
              <a:rPr lang="en-US" sz="2000" i="1" dirty="0" smtClean="0">
                <a:solidFill>
                  <a:schemeClr val="bg1"/>
                </a:solidFill>
                <a:cs typeface="Frutiger LT Std 55 Roman"/>
              </a:rPr>
              <a:t>fso-ccc@tamu.edu.</a:t>
            </a:r>
            <a:endParaRPr lang="en-US" sz="2000" i="1" dirty="0">
              <a:solidFill>
                <a:schemeClr val="bg1"/>
              </a:solidFill>
              <a:cs typeface="Frutiger LT Std 55 Roman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42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>International and Cultural Diversity (ICD) Graduation Requirement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6149"/>
            <a:ext cx="8229600" cy="4497571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endParaRPr lang="en-US" sz="2800" dirty="0" smtClean="0"/>
          </a:p>
          <a:p>
            <a:pPr>
              <a:spcBef>
                <a:spcPts val="600"/>
              </a:spcBef>
            </a:pPr>
            <a:r>
              <a:rPr lang="en-US" sz="2800" dirty="0" smtClean="0"/>
              <a:t>Established fall 2002 based on a recommendation by the Faculty Senate (6 SCH)</a:t>
            </a:r>
          </a:p>
          <a:p>
            <a:pPr marL="0" indent="0">
              <a:spcBef>
                <a:spcPts val="600"/>
              </a:spcBef>
              <a:buNone/>
            </a:pPr>
            <a:endParaRPr lang="en-US" sz="2800" dirty="0" smtClean="0"/>
          </a:p>
          <a:p>
            <a:pPr>
              <a:spcBef>
                <a:spcPts val="600"/>
              </a:spcBef>
            </a:pPr>
            <a:r>
              <a:rPr lang="en-US" sz="2800" dirty="0" smtClean="0"/>
              <a:t>Core Curriculum vs. Graduation Requirement</a:t>
            </a:r>
          </a:p>
          <a:p>
            <a:pPr marL="0" indent="0">
              <a:spcBef>
                <a:spcPts val="600"/>
              </a:spcBef>
              <a:buNone/>
            </a:pPr>
            <a:endParaRPr lang="en-US" sz="2800" dirty="0" smtClean="0"/>
          </a:p>
          <a:p>
            <a:pPr>
              <a:spcBef>
                <a:spcPts val="600"/>
              </a:spcBef>
            </a:pPr>
            <a:r>
              <a:rPr lang="en-US" sz="2800" dirty="0" smtClean="0"/>
              <a:t>Many (but not all) ICD courses are also in the Core Curriculum.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212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International </a:t>
            </a:r>
            <a:r>
              <a:rPr lang="en-US" sz="2800" b="1" dirty="0"/>
              <a:t>and Cultural Diversity (ICD) Graduation </a:t>
            </a:r>
            <a:r>
              <a:rPr lang="en-US" sz="2800" b="1" dirty="0" smtClean="0"/>
              <a:t>Requirement 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Recent changes to ICD </a:t>
            </a:r>
          </a:p>
          <a:p>
            <a:pPr lvl="1"/>
            <a:r>
              <a:rPr lang="en-US" sz="2400" dirty="0" smtClean="0"/>
              <a:t>Began with campus-wide discussions and open forums involving students, faculty, and staff.  </a:t>
            </a:r>
          </a:p>
          <a:p>
            <a:pPr lvl="1"/>
            <a:r>
              <a:rPr lang="en-US" sz="2400" dirty="0" smtClean="0"/>
              <a:t>Include opportunities to engage in difficult topics related to race, diversity, inclusion, gender, privilege, and related topics</a:t>
            </a:r>
          </a:p>
          <a:p>
            <a:pPr lvl="1"/>
            <a:r>
              <a:rPr lang="en-US" sz="2400" dirty="0" smtClean="0"/>
              <a:t>Faculty Senate approved new ICD in spring of 2017 for implementation fall 2019.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052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9808"/>
            <a:ext cx="8229600" cy="1773936"/>
          </a:xfrm>
        </p:spPr>
        <p:txBody>
          <a:bodyPr>
            <a:normAutofit/>
          </a:bodyPr>
          <a:lstStyle/>
          <a:p>
            <a:r>
              <a:rPr lang="en-US" dirty="0"/>
              <a:t>IMPORTANT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1368"/>
            <a:ext cx="8229600" cy="412253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All </a:t>
            </a:r>
            <a:r>
              <a:rPr lang="en-US" dirty="0"/>
              <a:t>current ICD courses must be submitted for </a:t>
            </a:r>
            <a:r>
              <a:rPr lang="en-US" dirty="0" smtClean="0"/>
              <a:t>approval by </a:t>
            </a:r>
            <a:r>
              <a:rPr lang="en-US" dirty="0"/>
              <a:t>May 2018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if </a:t>
            </a:r>
            <a:r>
              <a:rPr lang="en-US" dirty="0"/>
              <a:t>they are to be taught as ICD or CD courses </a:t>
            </a:r>
            <a:r>
              <a:rPr lang="en-US" smtClean="0"/>
              <a:t>beginning Fall </a:t>
            </a:r>
            <a:r>
              <a:rPr lang="en-US" dirty="0"/>
              <a:t>2019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8793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0328"/>
            <a:ext cx="8229600" cy="1945039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New International and Cultural Diversity (ICD) and Cultural Discourse (CD) Graduation Requirement</a:t>
            </a:r>
            <a:br>
              <a:rPr lang="en-US" sz="3600" b="1" dirty="0" smtClean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6767"/>
            <a:ext cx="8229600" cy="3928731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/>
              <a:t>International and Cultural Diversity requirement now 3 SCH</a:t>
            </a:r>
          </a:p>
          <a:p>
            <a:r>
              <a:rPr lang="en-US" sz="2600" dirty="0" smtClean="0"/>
              <a:t>Addition of </a:t>
            </a:r>
            <a:r>
              <a:rPr lang="en-US" sz="2600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Cultural Discourse </a:t>
            </a:r>
            <a:r>
              <a:rPr lang="en-US" sz="2600" dirty="0" smtClean="0"/>
              <a:t>requirement, also 3 SCH</a:t>
            </a:r>
          </a:p>
          <a:p>
            <a:r>
              <a:rPr lang="en-US" sz="2600" dirty="0" smtClean="0"/>
              <a:t>Adoption of a rubric-based assessment and periodic review process for both ICD and CD</a:t>
            </a:r>
          </a:p>
          <a:p>
            <a:r>
              <a:rPr lang="en-US" sz="2600" dirty="0" smtClean="0"/>
              <a:t>Study Abroad courses must follow the same assessment/approval process.</a:t>
            </a:r>
          </a:p>
          <a:p>
            <a:r>
              <a:rPr lang="en-US" sz="2600" dirty="0" smtClean="0"/>
              <a:t>Review and recertification required every 3 years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977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6056"/>
            <a:ext cx="8229600" cy="1658679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/>
              <a:t>International and Cultural Diversity (ICD) c</a:t>
            </a:r>
            <a:r>
              <a:rPr lang="en-US" sz="2800" dirty="0" smtClean="0"/>
              <a:t>ourses </a:t>
            </a:r>
            <a:r>
              <a:rPr lang="en-US" sz="2800" dirty="0"/>
              <a:t>must provide evidence of opportunities that enable students to: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26512"/>
            <a:ext cx="8229600" cy="3797391"/>
          </a:xfrm>
        </p:spPr>
        <p:txBody>
          <a:bodyPr>
            <a:normAutofit lnSpcReduction="10000"/>
          </a:bodyPr>
          <a:lstStyle/>
          <a:p>
            <a:r>
              <a:rPr lang="en-US" sz="2400" b="1" i="1" dirty="0" smtClean="0"/>
              <a:t>Consider how to live and work effectively in a diverse and global society;</a:t>
            </a:r>
          </a:p>
          <a:p>
            <a:pPr marL="0" indent="0">
              <a:buNone/>
            </a:pPr>
            <a:endParaRPr lang="en-US" sz="2400" b="1" i="1" dirty="0" smtClean="0"/>
          </a:p>
          <a:p>
            <a:r>
              <a:rPr lang="en-US" sz="2400" b="1" i="1" dirty="0" smtClean="0"/>
              <a:t>Articulate the value of a diverse and global perspective; and </a:t>
            </a:r>
          </a:p>
          <a:p>
            <a:pPr marL="0" indent="0">
              <a:buNone/>
            </a:pPr>
            <a:endParaRPr lang="en-US" sz="2400" b="1" i="1" dirty="0" smtClean="0"/>
          </a:p>
          <a:p>
            <a:r>
              <a:rPr lang="en-US" sz="2400" b="1" i="1" dirty="0" smtClean="0"/>
              <a:t>Recognize diverse opinions and practices (including, but not limited to, economic, political, cultural, gender, and religious opinions) and consider different points of view.</a:t>
            </a:r>
            <a:endParaRPr lang="en-US" sz="2400" b="1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909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0328"/>
            <a:ext cx="8229600" cy="1317719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/>
              <a:t>Cultural Discourse (CD) </a:t>
            </a:r>
            <a:r>
              <a:rPr lang="en-US" sz="2800" dirty="0" smtClean="0"/>
              <a:t>courses must provide evidence of opportunities for students to: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8047"/>
            <a:ext cx="8229600" cy="4369982"/>
          </a:xfrm>
        </p:spPr>
        <p:txBody>
          <a:bodyPr>
            <a:normAutofit/>
          </a:bodyPr>
          <a:lstStyle/>
          <a:p>
            <a:endParaRPr lang="en-US" sz="2400" b="1" i="1" dirty="0" smtClean="0"/>
          </a:p>
          <a:p>
            <a:r>
              <a:rPr lang="en-US" sz="2400" b="1" i="1" dirty="0" smtClean="0"/>
              <a:t>Hold respectful discussions and discourse on difficult topics </a:t>
            </a:r>
          </a:p>
          <a:p>
            <a:endParaRPr lang="en-US" sz="2400" b="1" i="1" dirty="0" smtClean="0"/>
          </a:p>
          <a:p>
            <a:r>
              <a:rPr lang="en-US" sz="2400" b="1" i="1" dirty="0" smtClean="0"/>
              <a:t>Incorporate “Aggie </a:t>
            </a:r>
            <a:r>
              <a:rPr lang="en-US" sz="2400" b="1" i="1" dirty="0"/>
              <a:t>Experience Activities</a:t>
            </a:r>
            <a:r>
              <a:rPr lang="en-US" sz="2400" b="1" i="1" dirty="0" smtClean="0"/>
              <a:t>”</a:t>
            </a:r>
          </a:p>
          <a:p>
            <a:endParaRPr lang="en-US" sz="2400" b="1" i="1" dirty="0"/>
          </a:p>
          <a:p>
            <a:r>
              <a:rPr lang="en-US" sz="2400" b="1" i="1" dirty="0"/>
              <a:t>Incorporate small group </a:t>
            </a:r>
            <a:r>
              <a:rPr lang="en-US" sz="2400" b="1" i="1" dirty="0" smtClean="0"/>
              <a:t>discussions</a:t>
            </a:r>
            <a:endParaRPr lang="en-US" sz="2400" b="1" i="1" dirty="0"/>
          </a:p>
          <a:p>
            <a:endParaRPr lang="en-US" sz="2400" b="1" i="1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447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2259"/>
            <a:ext cx="8229600" cy="1031359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/>
              <a:t>Cultural Discourse (CD) </a:t>
            </a:r>
            <a:r>
              <a:rPr lang="en-US" sz="2800" dirty="0"/>
              <a:t>courses must provide evidence of opportunities for students to:</a:t>
            </a:r>
            <a:endParaRPr lang="en-US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3618"/>
            <a:ext cx="8229600" cy="4973486"/>
          </a:xfrm>
        </p:spPr>
        <p:txBody>
          <a:bodyPr>
            <a:noAutofit/>
          </a:bodyPr>
          <a:lstStyle/>
          <a:p>
            <a:r>
              <a:rPr lang="en-US" sz="2000" b="1" i="1" dirty="0"/>
              <a:t>Understand</a:t>
            </a:r>
            <a:r>
              <a:rPr lang="en-US" sz="2000" b="1" i="1" dirty="0" smtClean="0"/>
              <a:t>:</a:t>
            </a:r>
          </a:p>
          <a:p>
            <a:pPr lvl="1"/>
            <a:r>
              <a:rPr lang="en-US" sz="2000" b="1" i="1" dirty="0" smtClean="0"/>
              <a:t>self</a:t>
            </a:r>
            <a:r>
              <a:rPr lang="en-US" sz="2000" b="1" i="1" dirty="0"/>
              <a:t>, including personal bias and prejudices;</a:t>
            </a:r>
          </a:p>
          <a:p>
            <a:pPr lvl="1"/>
            <a:r>
              <a:rPr lang="en-US" sz="2000" b="1" i="1" dirty="0"/>
              <a:t>how power or authority is distributed within organizational systems, including recognizing potential forms of privilege, oppression, and discrimination;</a:t>
            </a:r>
          </a:p>
          <a:p>
            <a:pPr lvl="1"/>
            <a:r>
              <a:rPr lang="en-US" sz="2000" b="1" i="1" dirty="0"/>
              <a:t>as an overarching goal, how to use and promote informed dialogue to overcome issues dividing, not uniting, individuals and humankind; </a:t>
            </a:r>
            <a:r>
              <a:rPr lang="en-US" sz="2000" dirty="0"/>
              <a:t> </a:t>
            </a:r>
            <a:endParaRPr lang="en-US" sz="2000" dirty="0" smtClean="0"/>
          </a:p>
          <a:p>
            <a:pPr lvl="1"/>
            <a:r>
              <a:rPr lang="en-US" sz="2000" b="1" i="1" dirty="0" smtClean="0"/>
              <a:t>tolerance and intolerance and have knowledge of when it is appropriate to be intolerant of specific behaviors/activities that violate our core values as people and Aggies;</a:t>
            </a:r>
          </a:p>
          <a:p>
            <a:pPr lvl="1"/>
            <a:r>
              <a:rPr lang="en-US" sz="2000" b="1" i="1" dirty="0" smtClean="0"/>
              <a:t>how to function effectively in a multicultural and global society; and</a:t>
            </a:r>
          </a:p>
          <a:p>
            <a:pPr lvl="1"/>
            <a:r>
              <a:rPr lang="en-US" sz="2000" b="1" i="1" dirty="0" smtClean="0"/>
              <a:t>conflict from multiple viewpoints.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941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Components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ICD	</a:t>
            </a:r>
            <a:endParaRPr lang="en-US" sz="3200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3 SCH</a:t>
            </a:r>
          </a:p>
          <a:p>
            <a:r>
              <a:rPr lang="en-US" dirty="0" smtClean="0"/>
              <a:t>Similar to former ICD</a:t>
            </a:r>
          </a:p>
          <a:p>
            <a:r>
              <a:rPr lang="en-US" dirty="0" smtClean="0"/>
              <a:t>Traditional course-based</a:t>
            </a:r>
          </a:p>
          <a:p>
            <a:r>
              <a:rPr lang="en-US" dirty="0" smtClean="0"/>
              <a:t>3 specific course outcomes </a:t>
            </a:r>
          </a:p>
          <a:p>
            <a:r>
              <a:rPr lang="en-US" dirty="0"/>
              <a:t>Rubrics which correspond to outcomes will be used for selection </a:t>
            </a:r>
          </a:p>
          <a:p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Cultural Discourse</a:t>
            </a:r>
            <a:endParaRPr lang="en-US" sz="3200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3 SCH</a:t>
            </a:r>
          </a:p>
          <a:p>
            <a:r>
              <a:rPr lang="en-US" dirty="0" smtClean="0"/>
              <a:t>Additional course outcomes</a:t>
            </a:r>
          </a:p>
          <a:p>
            <a:r>
              <a:rPr lang="en-US" dirty="0" smtClean="0"/>
              <a:t>Incorporates “Aggie Experience Activities”</a:t>
            </a:r>
          </a:p>
          <a:p>
            <a:r>
              <a:rPr lang="en-US" dirty="0" smtClean="0"/>
              <a:t>Must include small group discussion</a:t>
            </a:r>
          </a:p>
          <a:p>
            <a:r>
              <a:rPr lang="en-US" dirty="0" smtClean="0"/>
              <a:t>Rubrics which correspond to outcomes will be </a:t>
            </a:r>
            <a:r>
              <a:rPr lang="en-US" dirty="0"/>
              <a:t>used for selection </a:t>
            </a:r>
            <a:endParaRPr lang="en-US" dirty="0" smtClean="0"/>
          </a:p>
          <a:p>
            <a:r>
              <a:rPr lang="en-US" dirty="0" smtClean="0"/>
              <a:t>Must be open to all students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941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1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TAMU Palette">
      <a:dk1>
        <a:srgbClr val="332C2C"/>
      </a:dk1>
      <a:lt1>
        <a:sysClr val="window" lastClr="FFFFFF"/>
      </a:lt1>
      <a:dk2>
        <a:srgbClr val="565252"/>
      </a:dk2>
      <a:lt2>
        <a:srgbClr val="D9D9D9"/>
      </a:lt2>
      <a:accent1>
        <a:srgbClr val="500000"/>
      </a:accent1>
      <a:accent2>
        <a:srgbClr val="1D3362"/>
      </a:accent2>
      <a:accent3>
        <a:srgbClr val="FFFFFF"/>
      </a:accent3>
      <a:accent4>
        <a:srgbClr val="D0D0D0"/>
      </a:accent4>
      <a:accent5>
        <a:srgbClr val="444040"/>
      </a:accent5>
      <a:accent6>
        <a:srgbClr val="000000"/>
      </a:accent6>
      <a:hlink>
        <a:srgbClr val="500000"/>
      </a:hlink>
      <a:folHlink>
        <a:srgbClr val="B0AFAF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621</Words>
  <Application>Microsoft Office PowerPoint</Application>
  <PresentationFormat>On-screen Show (4:3)</PresentationFormat>
  <Paragraphs>80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Frutiger LT Std 55 Roman</vt:lpstr>
      <vt:lpstr>Times New Roman</vt:lpstr>
      <vt:lpstr>Office Theme</vt:lpstr>
      <vt:lpstr>International and Cultural Diversity (ICD) and  Cultural Discourse (CD) Graduation Requirements  Effective Catalog Year 2019-2020</vt:lpstr>
      <vt:lpstr>International and Cultural Diversity (ICD) Graduation Requirement</vt:lpstr>
      <vt:lpstr>International and Cultural Diversity (ICD) Graduation Requirement </vt:lpstr>
      <vt:lpstr>IMPORTANT </vt:lpstr>
      <vt:lpstr>New International and Cultural Diversity (ICD) and Cultural Discourse (CD) Graduation Requirement </vt:lpstr>
      <vt:lpstr>International and Cultural Diversity (ICD) courses must provide evidence of opportunities that enable students to: </vt:lpstr>
      <vt:lpstr>Cultural Discourse (CD) courses must provide evidence of opportunities for students to:</vt:lpstr>
      <vt:lpstr>Cultural Discourse (CD) courses must provide evidence of opportunities for students to:</vt:lpstr>
      <vt:lpstr>Two Components </vt:lpstr>
      <vt:lpstr>Timeline for Implementation</vt:lpstr>
      <vt:lpstr>Presented by the Core Curriculum Council ICD/CD Subcommittee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</dc:creator>
  <cp:lastModifiedBy>Meredith Zalesak</cp:lastModifiedBy>
  <cp:revision>48</cp:revision>
  <cp:lastPrinted>2017-12-01T18:17:06Z</cp:lastPrinted>
  <dcterms:created xsi:type="dcterms:W3CDTF">2012-12-04T20:42:30Z</dcterms:created>
  <dcterms:modified xsi:type="dcterms:W3CDTF">2018-02-02T20:13:02Z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FEBC8DEA-EE25-4D49-9B0A-DBB82E87E6E7</vt:lpwstr>
  </property>
  <property fmtid="{D5CDD505-2E9C-101B-9397-08002B2CF9AE}" pid="3" name="ArticulatePath">
    <vt:lpwstr>TAMU_maroonTemplate</vt:lpwstr>
  </property>
</Properties>
</file>