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8" r:id="rId3"/>
    <p:sldId id="303" r:id="rId4"/>
    <p:sldId id="325" r:id="rId5"/>
    <p:sldId id="356" r:id="rId6"/>
    <p:sldId id="357" r:id="rId7"/>
    <p:sldId id="362" r:id="rId8"/>
    <p:sldId id="359" r:id="rId9"/>
    <p:sldId id="360" r:id="rId10"/>
    <p:sldId id="364" r:id="rId11"/>
    <p:sldId id="365" r:id="rId12"/>
    <p:sldId id="366" r:id="rId13"/>
    <p:sldId id="313" r:id="rId14"/>
    <p:sldId id="363" r:id="rId15"/>
    <p:sldId id="314" r:id="rId16"/>
    <p:sldId id="316" r:id="rId17"/>
    <p:sldId id="319" r:id="rId18"/>
    <p:sldId id="320" r:id="rId19"/>
    <p:sldId id="368" r:id="rId20"/>
    <p:sldId id="369" r:id="rId21"/>
    <p:sldId id="370" r:id="rId22"/>
    <p:sldId id="371" r:id="rId23"/>
    <p:sldId id="372" r:id="rId24"/>
    <p:sldId id="353" r:id="rId25"/>
    <p:sldId id="361" r:id="rId26"/>
    <p:sldId id="367" r:id="rId27"/>
    <p:sldId id="301" r:id="rId28"/>
  </p:sldIdLst>
  <p:sldSz cx="9144000" cy="6858000" type="screen4x3"/>
  <p:notesSz cx="7010400" cy="9296400"/>
  <p:custShowLst>
    <p:custShow name="Short Overview" id="0">
      <p:sldLst>
        <p:sld r:id="rId2"/>
      </p:sldLst>
    </p:custShow>
    <p:custShow name="DCP 12-14-11" id="1">
      <p:sldLst>
        <p:sld r:id="rId2"/>
        <p:sld r:id="rId3"/>
        <p:sld r:id="rId4"/>
        <p:sld r:id="rId28"/>
      </p:sldLst>
    </p:custShow>
  </p:custShowLst>
  <p:custDataLst>
    <p:tags r:id="rId3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B5337"/>
    <a:srgbClr val="FF6699"/>
    <a:srgbClr val="BC3E16"/>
    <a:srgbClr val="F92805"/>
    <a:srgbClr val="FA3D1E"/>
    <a:srgbClr val="9E59F9"/>
    <a:srgbClr val="00D200"/>
    <a:srgbClr val="73B82E"/>
    <a:srgbClr val="88CF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494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5A253A-DD9C-4716-A1B2-9CEB3938177F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FA93CB1-FBBE-470F-8BE7-7E5C8F170C74}">
      <dgm:prSet/>
      <dgm:spPr/>
      <dgm:t>
        <a:bodyPr/>
        <a:lstStyle/>
        <a:p>
          <a:pPr rtl="0"/>
          <a:r>
            <a:rPr lang="en-US" baseline="0" dirty="0" smtClean="0"/>
            <a:t>This distinction is important, especially in the development and review of Student Learning Outcomes. </a:t>
          </a:r>
          <a:endParaRPr lang="en-US" dirty="0"/>
        </a:p>
      </dgm:t>
    </dgm:pt>
    <dgm:pt modelId="{55B4B48B-BAC1-4F10-A800-B5E53C177CD5}" type="parTrans" cxnId="{3BBE4F4E-133A-48A7-8223-8FF7C37C1316}">
      <dgm:prSet/>
      <dgm:spPr/>
      <dgm:t>
        <a:bodyPr/>
        <a:lstStyle/>
        <a:p>
          <a:endParaRPr lang="en-US"/>
        </a:p>
      </dgm:t>
    </dgm:pt>
    <dgm:pt modelId="{7E7F004D-5371-4170-84CD-7080F97D288A}" type="sibTrans" cxnId="{3BBE4F4E-133A-48A7-8223-8FF7C37C1316}">
      <dgm:prSet/>
      <dgm:spPr/>
      <dgm:t>
        <a:bodyPr/>
        <a:lstStyle/>
        <a:p>
          <a:endParaRPr lang="en-US"/>
        </a:p>
      </dgm:t>
    </dgm:pt>
    <dgm:pt modelId="{29068CD1-603F-4933-8B1B-CDF81E77BF0F}">
      <dgm:prSet/>
      <dgm:spPr/>
      <dgm:t>
        <a:bodyPr/>
        <a:lstStyle/>
        <a:p>
          <a:pPr rtl="0"/>
          <a:r>
            <a:rPr lang="en-US" baseline="0" dirty="0" smtClean="0"/>
            <a:t>We seek to measure outcomes as well as their associated outputs; however, SLOs focus on </a:t>
          </a:r>
          <a:r>
            <a:rPr lang="en-US" b="1" baseline="0" dirty="0" smtClean="0"/>
            <a:t>outcomes</a:t>
          </a:r>
          <a:r>
            <a:rPr lang="en-US" baseline="0" dirty="0" smtClean="0"/>
            <a:t>. </a:t>
          </a:r>
          <a:endParaRPr lang="en-US" dirty="0"/>
        </a:p>
      </dgm:t>
    </dgm:pt>
    <dgm:pt modelId="{BFADD252-C98A-41F8-A230-187CAE57245E}" type="parTrans" cxnId="{63437EA5-18E0-4CBF-A18A-593FA3A79452}">
      <dgm:prSet/>
      <dgm:spPr/>
      <dgm:t>
        <a:bodyPr/>
        <a:lstStyle/>
        <a:p>
          <a:endParaRPr lang="en-US"/>
        </a:p>
      </dgm:t>
    </dgm:pt>
    <dgm:pt modelId="{8762FC5A-A68F-4EC4-A486-CD0020E1BD39}" type="sibTrans" cxnId="{63437EA5-18E0-4CBF-A18A-593FA3A79452}">
      <dgm:prSet/>
      <dgm:spPr/>
      <dgm:t>
        <a:bodyPr/>
        <a:lstStyle/>
        <a:p>
          <a:endParaRPr lang="en-US"/>
        </a:p>
      </dgm:t>
    </dgm:pt>
    <dgm:pt modelId="{49277EBF-BD43-4A18-9608-FF9113BF5FD2}">
      <dgm:prSet/>
      <dgm:spPr/>
      <dgm:t>
        <a:bodyPr/>
        <a:lstStyle/>
        <a:p>
          <a:pPr rtl="0"/>
          <a:r>
            <a:rPr lang="en-US" baseline="0" dirty="0" smtClean="0"/>
            <a:t>For example, while we produce a number of new graduates (the output), it is critical that we have a measure of the </a:t>
          </a:r>
          <a:r>
            <a:rPr lang="en-US" i="1" baseline="0" dirty="0" smtClean="0"/>
            <a:t>quality </a:t>
          </a:r>
          <a:r>
            <a:rPr lang="en-US" baseline="0" dirty="0" smtClean="0"/>
            <a:t>of the graduates as defined by the college or discipline (the outcome). </a:t>
          </a:r>
          <a:endParaRPr lang="en-US" dirty="0"/>
        </a:p>
      </dgm:t>
    </dgm:pt>
    <dgm:pt modelId="{ADBCA1D1-2633-4B4D-83ED-49E33D3D16CB}" type="parTrans" cxnId="{328738DA-BF3A-46E1-988E-998474E0F5BA}">
      <dgm:prSet/>
      <dgm:spPr/>
      <dgm:t>
        <a:bodyPr/>
        <a:lstStyle/>
        <a:p>
          <a:endParaRPr lang="en-US"/>
        </a:p>
      </dgm:t>
    </dgm:pt>
    <dgm:pt modelId="{B6A8036C-3A09-489D-8D2A-6B307C131759}" type="sibTrans" cxnId="{328738DA-BF3A-46E1-988E-998474E0F5BA}">
      <dgm:prSet/>
      <dgm:spPr/>
      <dgm:t>
        <a:bodyPr/>
        <a:lstStyle/>
        <a:p>
          <a:endParaRPr lang="en-US"/>
        </a:p>
      </dgm:t>
    </dgm:pt>
    <dgm:pt modelId="{2D5D19F4-DC2B-4283-A009-F0DEDB4A2730}">
      <dgm:prSet/>
      <dgm:spPr/>
      <dgm:t>
        <a:bodyPr/>
        <a:lstStyle/>
        <a:p>
          <a:pPr rtl="0"/>
          <a:r>
            <a:rPr lang="en-US" b="1" baseline="0" dirty="0" smtClean="0"/>
            <a:t>Effective Student Learning Outcomes </a:t>
          </a:r>
          <a:r>
            <a:rPr lang="en-US" baseline="0" dirty="0" smtClean="0"/>
            <a:t>describe, in measurable terms, these quality characteristics by defining our expectations for students at the end of the course or program.</a:t>
          </a:r>
          <a:endParaRPr lang="en-US" dirty="0"/>
        </a:p>
      </dgm:t>
    </dgm:pt>
    <dgm:pt modelId="{8D29201D-FDDC-45E7-B193-D1668DC1149B}" type="parTrans" cxnId="{8E4FFF0A-CE68-4D1A-BFC5-D5682471A117}">
      <dgm:prSet/>
      <dgm:spPr/>
      <dgm:t>
        <a:bodyPr/>
        <a:lstStyle/>
        <a:p>
          <a:endParaRPr lang="en-US"/>
        </a:p>
      </dgm:t>
    </dgm:pt>
    <dgm:pt modelId="{3FF1C0A9-F6FA-455E-93C1-E06E113A3700}" type="sibTrans" cxnId="{8E4FFF0A-CE68-4D1A-BFC5-D5682471A117}">
      <dgm:prSet/>
      <dgm:spPr/>
      <dgm:t>
        <a:bodyPr/>
        <a:lstStyle/>
        <a:p>
          <a:endParaRPr lang="en-US"/>
        </a:p>
      </dgm:t>
    </dgm:pt>
    <dgm:pt modelId="{6637DCDA-3733-4A09-8457-A08049D3C7CA}" type="pres">
      <dgm:prSet presAssocID="{2F5A253A-DD9C-4716-A1B2-9CEB3938177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7E99DF-2431-4FE5-9D6A-24168C7B2BD2}" type="pres">
      <dgm:prSet presAssocID="{EFA93CB1-FBBE-470F-8BE7-7E5C8F170C74}" presName="parentText" presStyleLbl="node1" presStyleIdx="0" presStyleCnt="4" custScaleY="6768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72B93C-2F50-40EC-B418-F547CAE15E64}" type="pres">
      <dgm:prSet presAssocID="{7E7F004D-5371-4170-84CD-7080F97D288A}" presName="spacer" presStyleCnt="0"/>
      <dgm:spPr/>
    </dgm:pt>
    <dgm:pt modelId="{DB874974-829C-4BBB-B80F-D1E6313BE4EA}" type="pres">
      <dgm:prSet presAssocID="{29068CD1-603F-4933-8B1B-CDF81E77BF0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2412EC-9A9B-4234-B5D9-5AC20D2EFDB6}" type="pres">
      <dgm:prSet presAssocID="{8762FC5A-A68F-4EC4-A486-CD0020E1BD39}" presName="spacer" presStyleCnt="0"/>
      <dgm:spPr/>
    </dgm:pt>
    <dgm:pt modelId="{C83C3453-9E1A-433B-84CD-A050E85279DD}" type="pres">
      <dgm:prSet presAssocID="{49277EBF-BD43-4A18-9608-FF9113BF5FD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7712ED-301D-40CD-A7F2-DFF5D93F9356}" type="pres">
      <dgm:prSet presAssocID="{B6A8036C-3A09-489D-8D2A-6B307C131759}" presName="spacer" presStyleCnt="0"/>
      <dgm:spPr/>
    </dgm:pt>
    <dgm:pt modelId="{5B60E108-51E0-4A50-B62D-06C51569A8E6}" type="pres">
      <dgm:prSet presAssocID="{2D5D19F4-DC2B-4283-A009-F0DEDB4A273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3C13FC6-5296-4556-9695-CE92FC21EF98}" type="presOf" srcId="{49277EBF-BD43-4A18-9608-FF9113BF5FD2}" destId="{C83C3453-9E1A-433B-84CD-A050E85279DD}" srcOrd="0" destOrd="0" presId="urn:microsoft.com/office/officeart/2005/8/layout/vList2"/>
    <dgm:cxn modelId="{CB071C6F-A86F-44FC-B2F2-29640AAA5E3B}" type="presOf" srcId="{2F5A253A-DD9C-4716-A1B2-9CEB3938177F}" destId="{6637DCDA-3733-4A09-8457-A08049D3C7CA}" srcOrd="0" destOrd="0" presId="urn:microsoft.com/office/officeart/2005/8/layout/vList2"/>
    <dgm:cxn modelId="{8E4FFF0A-CE68-4D1A-BFC5-D5682471A117}" srcId="{2F5A253A-DD9C-4716-A1B2-9CEB3938177F}" destId="{2D5D19F4-DC2B-4283-A009-F0DEDB4A2730}" srcOrd="3" destOrd="0" parTransId="{8D29201D-FDDC-45E7-B193-D1668DC1149B}" sibTransId="{3FF1C0A9-F6FA-455E-93C1-E06E113A3700}"/>
    <dgm:cxn modelId="{444C9322-9AC2-4A9E-A18A-FF65695EC58A}" type="presOf" srcId="{EFA93CB1-FBBE-470F-8BE7-7E5C8F170C74}" destId="{707E99DF-2431-4FE5-9D6A-24168C7B2BD2}" srcOrd="0" destOrd="0" presId="urn:microsoft.com/office/officeart/2005/8/layout/vList2"/>
    <dgm:cxn modelId="{3B12CB93-66C3-4738-B7CB-711951203272}" type="presOf" srcId="{2D5D19F4-DC2B-4283-A009-F0DEDB4A2730}" destId="{5B60E108-51E0-4A50-B62D-06C51569A8E6}" srcOrd="0" destOrd="0" presId="urn:microsoft.com/office/officeart/2005/8/layout/vList2"/>
    <dgm:cxn modelId="{328738DA-BF3A-46E1-988E-998474E0F5BA}" srcId="{2F5A253A-DD9C-4716-A1B2-9CEB3938177F}" destId="{49277EBF-BD43-4A18-9608-FF9113BF5FD2}" srcOrd="2" destOrd="0" parTransId="{ADBCA1D1-2633-4B4D-83ED-49E33D3D16CB}" sibTransId="{B6A8036C-3A09-489D-8D2A-6B307C131759}"/>
    <dgm:cxn modelId="{D85C1AC6-6CC4-4342-8716-741A7A459E38}" type="presOf" srcId="{29068CD1-603F-4933-8B1B-CDF81E77BF0F}" destId="{DB874974-829C-4BBB-B80F-D1E6313BE4EA}" srcOrd="0" destOrd="0" presId="urn:microsoft.com/office/officeart/2005/8/layout/vList2"/>
    <dgm:cxn modelId="{63437EA5-18E0-4CBF-A18A-593FA3A79452}" srcId="{2F5A253A-DD9C-4716-A1B2-9CEB3938177F}" destId="{29068CD1-603F-4933-8B1B-CDF81E77BF0F}" srcOrd="1" destOrd="0" parTransId="{BFADD252-C98A-41F8-A230-187CAE57245E}" sibTransId="{8762FC5A-A68F-4EC4-A486-CD0020E1BD39}"/>
    <dgm:cxn modelId="{3BBE4F4E-133A-48A7-8223-8FF7C37C1316}" srcId="{2F5A253A-DD9C-4716-A1B2-9CEB3938177F}" destId="{EFA93CB1-FBBE-470F-8BE7-7E5C8F170C74}" srcOrd="0" destOrd="0" parTransId="{55B4B48B-BAC1-4F10-A800-B5E53C177CD5}" sibTransId="{7E7F004D-5371-4170-84CD-7080F97D288A}"/>
    <dgm:cxn modelId="{67F9965C-1514-4532-BBC6-3EDE75C1A933}" type="presParOf" srcId="{6637DCDA-3733-4A09-8457-A08049D3C7CA}" destId="{707E99DF-2431-4FE5-9D6A-24168C7B2BD2}" srcOrd="0" destOrd="0" presId="urn:microsoft.com/office/officeart/2005/8/layout/vList2"/>
    <dgm:cxn modelId="{F23E5697-A81A-41C1-B8A9-51B00C6FFA96}" type="presParOf" srcId="{6637DCDA-3733-4A09-8457-A08049D3C7CA}" destId="{B972B93C-2F50-40EC-B418-F547CAE15E64}" srcOrd="1" destOrd="0" presId="urn:microsoft.com/office/officeart/2005/8/layout/vList2"/>
    <dgm:cxn modelId="{725227AD-9B33-4694-9BE8-CD1CFCE28788}" type="presParOf" srcId="{6637DCDA-3733-4A09-8457-A08049D3C7CA}" destId="{DB874974-829C-4BBB-B80F-D1E6313BE4EA}" srcOrd="2" destOrd="0" presId="urn:microsoft.com/office/officeart/2005/8/layout/vList2"/>
    <dgm:cxn modelId="{F58F8308-E731-48C9-8381-06CF24B87EC3}" type="presParOf" srcId="{6637DCDA-3733-4A09-8457-A08049D3C7CA}" destId="{822412EC-9A9B-4234-B5D9-5AC20D2EFDB6}" srcOrd="3" destOrd="0" presId="urn:microsoft.com/office/officeart/2005/8/layout/vList2"/>
    <dgm:cxn modelId="{161EBE43-E28A-40D3-B63E-C89AE4C8DF4A}" type="presParOf" srcId="{6637DCDA-3733-4A09-8457-A08049D3C7CA}" destId="{C83C3453-9E1A-433B-84CD-A050E85279DD}" srcOrd="4" destOrd="0" presId="urn:microsoft.com/office/officeart/2005/8/layout/vList2"/>
    <dgm:cxn modelId="{211E80B6-5837-41BF-8A9B-D04304346733}" type="presParOf" srcId="{6637DCDA-3733-4A09-8457-A08049D3C7CA}" destId="{EF7712ED-301D-40CD-A7F2-DFF5D93F9356}" srcOrd="5" destOrd="0" presId="urn:microsoft.com/office/officeart/2005/8/layout/vList2"/>
    <dgm:cxn modelId="{2B8E9DA9-AD3C-4F5B-8F24-EA472CE87A71}" type="presParOf" srcId="{6637DCDA-3733-4A09-8457-A08049D3C7CA}" destId="{5B60E108-51E0-4A50-B62D-06C51569A8E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0DF8F3-BEE1-45FB-B13D-4A0CD90EB939}" type="doc">
      <dgm:prSet loTypeId="urn:microsoft.com/office/officeart/2005/8/layout/process4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E48091FF-12D5-434E-AF86-6EE98F2A8F42}">
      <dgm:prSet/>
      <dgm:spPr/>
      <dgm:t>
        <a:bodyPr/>
        <a:lstStyle/>
        <a:p>
          <a:pPr rtl="0"/>
          <a:r>
            <a:rPr lang="en-US" dirty="0" smtClean="0"/>
            <a:t>University Level – undergraduate student learning outcomes</a:t>
          </a:r>
        </a:p>
      </dgm:t>
    </dgm:pt>
    <dgm:pt modelId="{5BD06660-4026-4A4C-9C76-548DF4B7EFD3}" type="parTrans" cxnId="{D750E818-2494-4F30-ADA5-9532EFD13359}">
      <dgm:prSet/>
      <dgm:spPr/>
      <dgm:t>
        <a:bodyPr/>
        <a:lstStyle/>
        <a:p>
          <a:endParaRPr lang="en-US"/>
        </a:p>
      </dgm:t>
    </dgm:pt>
    <dgm:pt modelId="{4C01A9B1-2B7D-4189-A383-07304B816B27}" type="sibTrans" cxnId="{D750E818-2494-4F30-ADA5-9532EFD13359}">
      <dgm:prSet/>
      <dgm:spPr/>
      <dgm:t>
        <a:bodyPr/>
        <a:lstStyle/>
        <a:p>
          <a:endParaRPr lang="en-US"/>
        </a:p>
      </dgm:t>
    </dgm:pt>
    <dgm:pt modelId="{B8358243-948A-4559-91BA-A9A3A80D0448}">
      <dgm:prSet/>
      <dgm:spPr/>
      <dgm:t>
        <a:bodyPr/>
        <a:lstStyle/>
        <a:p>
          <a:pPr rtl="0"/>
          <a:r>
            <a:rPr lang="en-US" dirty="0" smtClean="0"/>
            <a:t>Program-level  Goals produce Student Learning Outcomes</a:t>
          </a:r>
        </a:p>
        <a:p>
          <a:pPr rtl="0"/>
          <a:r>
            <a:rPr lang="en-US" i="1" dirty="0" smtClean="0"/>
            <a:t>these describe </a:t>
          </a:r>
          <a:r>
            <a:rPr lang="en-US" i="1" u="sng" dirty="0" smtClean="0"/>
            <a:t>what students will do to demonstrate they have met the learning goals</a:t>
          </a:r>
          <a:endParaRPr lang="en-US" i="1" u="sng" dirty="0"/>
        </a:p>
      </dgm:t>
    </dgm:pt>
    <dgm:pt modelId="{035B7F88-9DEB-4421-B945-4C4E89AFCE50}" type="parTrans" cxnId="{E9CCBFD6-4832-4EA5-BE21-D3BB43B6793B}">
      <dgm:prSet/>
      <dgm:spPr/>
      <dgm:t>
        <a:bodyPr/>
        <a:lstStyle/>
        <a:p>
          <a:endParaRPr lang="en-US"/>
        </a:p>
      </dgm:t>
    </dgm:pt>
    <dgm:pt modelId="{70D38113-19C3-46A4-B23F-E8E9C1B19425}" type="sibTrans" cxnId="{E9CCBFD6-4832-4EA5-BE21-D3BB43B6793B}">
      <dgm:prSet/>
      <dgm:spPr/>
      <dgm:t>
        <a:bodyPr/>
        <a:lstStyle/>
        <a:p>
          <a:endParaRPr lang="en-US"/>
        </a:p>
      </dgm:t>
    </dgm:pt>
    <dgm:pt modelId="{099C3FC7-3A4D-4F44-9292-91ECA925AAC0}">
      <dgm:prSet/>
      <dgm:spPr/>
      <dgm:t>
        <a:bodyPr/>
        <a:lstStyle/>
        <a:p>
          <a:pPr rtl="0"/>
          <a:r>
            <a:rPr lang="en-US" dirty="0" smtClean="0"/>
            <a:t>Course-level Student Learning Outcome </a:t>
          </a:r>
        </a:p>
        <a:p>
          <a:pPr rtl="0"/>
          <a:r>
            <a:rPr lang="en-US" i="1" dirty="0" smtClean="0"/>
            <a:t>these are determined by the faculty and specify course-level, observable products or demonstrations    </a:t>
          </a:r>
          <a:endParaRPr lang="en-US" i="1" dirty="0"/>
        </a:p>
      </dgm:t>
    </dgm:pt>
    <dgm:pt modelId="{F393D887-F352-4F92-967B-17581B3ED0FD}" type="parTrans" cxnId="{32E75DB2-29CD-471B-900A-3643201F8631}">
      <dgm:prSet/>
      <dgm:spPr/>
      <dgm:t>
        <a:bodyPr/>
        <a:lstStyle/>
        <a:p>
          <a:endParaRPr lang="en-US"/>
        </a:p>
      </dgm:t>
    </dgm:pt>
    <dgm:pt modelId="{065F623B-3731-4695-89D6-1A36870411A9}" type="sibTrans" cxnId="{32E75DB2-29CD-471B-900A-3643201F8631}">
      <dgm:prSet/>
      <dgm:spPr/>
      <dgm:t>
        <a:bodyPr/>
        <a:lstStyle/>
        <a:p>
          <a:endParaRPr lang="en-US"/>
        </a:p>
      </dgm:t>
    </dgm:pt>
    <dgm:pt modelId="{5FE323F3-655C-4373-B629-1016F033DB19}">
      <dgm:prSet/>
      <dgm:spPr/>
      <dgm:t>
        <a:bodyPr/>
        <a:lstStyle/>
        <a:p>
          <a:pPr rtl="0"/>
          <a:r>
            <a:rPr lang="en-US" dirty="0" smtClean="0"/>
            <a:t>This model allows you to develop assessments that measure the outcomes, and that then connect directly to the program learning goals</a:t>
          </a:r>
          <a:endParaRPr lang="en-US" dirty="0"/>
        </a:p>
      </dgm:t>
    </dgm:pt>
    <dgm:pt modelId="{DA09FDB9-20F8-40FB-A421-00E92D484D8C}" type="parTrans" cxnId="{59069AAA-9E5D-4A54-B30E-A723D202DBFE}">
      <dgm:prSet/>
      <dgm:spPr/>
      <dgm:t>
        <a:bodyPr/>
        <a:lstStyle/>
        <a:p>
          <a:endParaRPr lang="en-US"/>
        </a:p>
      </dgm:t>
    </dgm:pt>
    <dgm:pt modelId="{3F5335FF-7137-4342-8D24-4F6041E6F83F}" type="sibTrans" cxnId="{59069AAA-9E5D-4A54-B30E-A723D202DBFE}">
      <dgm:prSet/>
      <dgm:spPr/>
      <dgm:t>
        <a:bodyPr/>
        <a:lstStyle/>
        <a:p>
          <a:endParaRPr lang="en-US"/>
        </a:p>
      </dgm:t>
    </dgm:pt>
    <dgm:pt modelId="{8E85B83A-273C-4334-B12E-E3B19691EAC0}" type="pres">
      <dgm:prSet presAssocID="{A70DF8F3-BEE1-45FB-B13D-4A0CD90EB93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8D3884-591B-445E-8493-7CE94FCB53D1}" type="pres">
      <dgm:prSet presAssocID="{5FE323F3-655C-4373-B629-1016F033DB19}" presName="boxAndChildren" presStyleCnt="0"/>
      <dgm:spPr/>
    </dgm:pt>
    <dgm:pt modelId="{C1FD5115-5F56-498F-8293-7D449CFFA0B2}" type="pres">
      <dgm:prSet presAssocID="{5FE323F3-655C-4373-B629-1016F033DB19}" presName="parentTextBox" presStyleLbl="node1" presStyleIdx="0" presStyleCnt="4"/>
      <dgm:spPr/>
      <dgm:t>
        <a:bodyPr/>
        <a:lstStyle/>
        <a:p>
          <a:endParaRPr lang="en-US"/>
        </a:p>
      </dgm:t>
    </dgm:pt>
    <dgm:pt modelId="{54CFB1F4-0719-4CD9-BEF6-736DAFAFF60D}" type="pres">
      <dgm:prSet presAssocID="{065F623B-3731-4695-89D6-1A36870411A9}" presName="sp" presStyleCnt="0"/>
      <dgm:spPr/>
    </dgm:pt>
    <dgm:pt modelId="{2ED63AE7-1CAA-4AFD-AEA9-C927DF2F5107}" type="pres">
      <dgm:prSet presAssocID="{099C3FC7-3A4D-4F44-9292-91ECA925AAC0}" presName="arrowAndChildren" presStyleCnt="0"/>
      <dgm:spPr/>
    </dgm:pt>
    <dgm:pt modelId="{55E2E9D9-BEE4-40E2-8966-E2FE7A11B34E}" type="pres">
      <dgm:prSet presAssocID="{099C3FC7-3A4D-4F44-9292-91ECA925AAC0}" presName="parentTextArrow" presStyleLbl="node1" presStyleIdx="1" presStyleCnt="4"/>
      <dgm:spPr/>
      <dgm:t>
        <a:bodyPr/>
        <a:lstStyle/>
        <a:p>
          <a:endParaRPr lang="en-US"/>
        </a:p>
      </dgm:t>
    </dgm:pt>
    <dgm:pt modelId="{27738EB1-AF19-48D0-A4BE-FF1A4E95F2DC}" type="pres">
      <dgm:prSet presAssocID="{70D38113-19C3-46A4-B23F-E8E9C1B19425}" presName="sp" presStyleCnt="0"/>
      <dgm:spPr/>
    </dgm:pt>
    <dgm:pt modelId="{2B2D6FF5-562F-4518-9F48-EFCDF4CDA18F}" type="pres">
      <dgm:prSet presAssocID="{B8358243-948A-4559-91BA-A9A3A80D0448}" presName="arrowAndChildren" presStyleCnt="0"/>
      <dgm:spPr/>
    </dgm:pt>
    <dgm:pt modelId="{A86A8979-AA43-4986-9F4D-F5F9BB5071BF}" type="pres">
      <dgm:prSet presAssocID="{B8358243-948A-4559-91BA-A9A3A80D0448}" presName="parentTextArrow" presStyleLbl="node1" presStyleIdx="2" presStyleCnt="4" custLinFactNeighborX="1813" custLinFactNeighborY="-2428"/>
      <dgm:spPr/>
      <dgm:t>
        <a:bodyPr/>
        <a:lstStyle/>
        <a:p>
          <a:endParaRPr lang="en-US"/>
        </a:p>
      </dgm:t>
    </dgm:pt>
    <dgm:pt modelId="{C6BC249C-9F03-447C-9F84-88DCA2637E10}" type="pres">
      <dgm:prSet presAssocID="{4C01A9B1-2B7D-4189-A383-07304B816B27}" presName="sp" presStyleCnt="0"/>
      <dgm:spPr/>
    </dgm:pt>
    <dgm:pt modelId="{696ABCDC-4014-4239-B577-28FA9BB541F1}" type="pres">
      <dgm:prSet presAssocID="{E48091FF-12D5-434E-AF86-6EE98F2A8F42}" presName="arrowAndChildren" presStyleCnt="0"/>
      <dgm:spPr/>
    </dgm:pt>
    <dgm:pt modelId="{99D9D0FC-DA21-415A-9733-B299E2C5273F}" type="pres">
      <dgm:prSet presAssocID="{E48091FF-12D5-434E-AF86-6EE98F2A8F42}" presName="parentTextArrow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32E75DB2-29CD-471B-900A-3643201F8631}" srcId="{A70DF8F3-BEE1-45FB-B13D-4A0CD90EB939}" destId="{099C3FC7-3A4D-4F44-9292-91ECA925AAC0}" srcOrd="2" destOrd="0" parTransId="{F393D887-F352-4F92-967B-17581B3ED0FD}" sibTransId="{065F623B-3731-4695-89D6-1A36870411A9}"/>
    <dgm:cxn modelId="{3EEBD269-AA12-4C39-9AD6-78E7AFB3B13B}" type="presOf" srcId="{5FE323F3-655C-4373-B629-1016F033DB19}" destId="{C1FD5115-5F56-498F-8293-7D449CFFA0B2}" srcOrd="0" destOrd="0" presId="urn:microsoft.com/office/officeart/2005/8/layout/process4"/>
    <dgm:cxn modelId="{D750E818-2494-4F30-ADA5-9532EFD13359}" srcId="{A70DF8F3-BEE1-45FB-B13D-4A0CD90EB939}" destId="{E48091FF-12D5-434E-AF86-6EE98F2A8F42}" srcOrd="0" destOrd="0" parTransId="{5BD06660-4026-4A4C-9C76-548DF4B7EFD3}" sibTransId="{4C01A9B1-2B7D-4189-A383-07304B816B27}"/>
    <dgm:cxn modelId="{46EE7A78-B38B-4078-BCE8-4311AD5BC60B}" type="presOf" srcId="{E48091FF-12D5-434E-AF86-6EE98F2A8F42}" destId="{99D9D0FC-DA21-415A-9733-B299E2C5273F}" srcOrd="0" destOrd="0" presId="urn:microsoft.com/office/officeart/2005/8/layout/process4"/>
    <dgm:cxn modelId="{9927FDFC-F0BB-40D0-AE93-7F7366B2A04A}" type="presOf" srcId="{099C3FC7-3A4D-4F44-9292-91ECA925AAC0}" destId="{55E2E9D9-BEE4-40E2-8966-E2FE7A11B34E}" srcOrd="0" destOrd="0" presId="urn:microsoft.com/office/officeart/2005/8/layout/process4"/>
    <dgm:cxn modelId="{E9CCBFD6-4832-4EA5-BE21-D3BB43B6793B}" srcId="{A70DF8F3-BEE1-45FB-B13D-4A0CD90EB939}" destId="{B8358243-948A-4559-91BA-A9A3A80D0448}" srcOrd="1" destOrd="0" parTransId="{035B7F88-9DEB-4421-B945-4C4E89AFCE50}" sibTransId="{70D38113-19C3-46A4-B23F-E8E9C1B19425}"/>
    <dgm:cxn modelId="{59069AAA-9E5D-4A54-B30E-A723D202DBFE}" srcId="{A70DF8F3-BEE1-45FB-B13D-4A0CD90EB939}" destId="{5FE323F3-655C-4373-B629-1016F033DB19}" srcOrd="3" destOrd="0" parTransId="{DA09FDB9-20F8-40FB-A421-00E92D484D8C}" sibTransId="{3F5335FF-7137-4342-8D24-4F6041E6F83F}"/>
    <dgm:cxn modelId="{81CC318B-BF02-43F0-B5DA-E543E05D96F4}" type="presOf" srcId="{B8358243-948A-4559-91BA-A9A3A80D0448}" destId="{A86A8979-AA43-4986-9F4D-F5F9BB5071BF}" srcOrd="0" destOrd="0" presId="urn:microsoft.com/office/officeart/2005/8/layout/process4"/>
    <dgm:cxn modelId="{640AE48B-9697-457C-A2CC-A14EF664BAAB}" type="presOf" srcId="{A70DF8F3-BEE1-45FB-B13D-4A0CD90EB939}" destId="{8E85B83A-273C-4334-B12E-E3B19691EAC0}" srcOrd="0" destOrd="0" presId="urn:microsoft.com/office/officeart/2005/8/layout/process4"/>
    <dgm:cxn modelId="{F38942F5-7FAE-439A-A526-CC4592ADDB31}" type="presParOf" srcId="{8E85B83A-273C-4334-B12E-E3B19691EAC0}" destId="{CD8D3884-591B-445E-8493-7CE94FCB53D1}" srcOrd="0" destOrd="0" presId="urn:microsoft.com/office/officeart/2005/8/layout/process4"/>
    <dgm:cxn modelId="{F4E1B5D0-7FA3-4EBC-A43A-65C820D2F1A9}" type="presParOf" srcId="{CD8D3884-591B-445E-8493-7CE94FCB53D1}" destId="{C1FD5115-5F56-498F-8293-7D449CFFA0B2}" srcOrd="0" destOrd="0" presId="urn:microsoft.com/office/officeart/2005/8/layout/process4"/>
    <dgm:cxn modelId="{82E2FA4B-3F70-4C77-AA95-7BFE0D015C07}" type="presParOf" srcId="{8E85B83A-273C-4334-B12E-E3B19691EAC0}" destId="{54CFB1F4-0719-4CD9-BEF6-736DAFAFF60D}" srcOrd="1" destOrd="0" presId="urn:microsoft.com/office/officeart/2005/8/layout/process4"/>
    <dgm:cxn modelId="{2E8ABB21-EE3E-40F3-BE47-8CA9D15BB9D1}" type="presParOf" srcId="{8E85B83A-273C-4334-B12E-E3B19691EAC0}" destId="{2ED63AE7-1CAA-4AFD-AEA9-C927DF2F5107}" srcOrd="2" destOrd="0" presId="urn:microsoft.com/office/officeart/2005/8/layout/process4"/>
    <dgm:cxn modelId="{6CB78061-85F8-4247-8D63-B91D58F58524}" type="presParOf" srcId="{2ED63AE7-1CAA-4AFD-AEA9-C927DF2F5107}" destId="{55E2E9D9-BEE4-40E2-8966-E2FE7A11B34E}" srcOrd="0" destOrd="0" presId="urn:microsoft.com/office/officeart/2005/8/layout/process4"/>
    <dgm:cxn modelId="{3973479E-5AD4-42EF-BEAC-DF4E2F479DBD}" type="presParOf" srcId="{8E85B83A-273C-4334-B12E-E3B19691EAC0}" destId="{27738EB1-AF19-48D0-A4BE-FF1A4E95F2DC}" srcOrd="3" destOrd="0" presId="urn:microsoft.com/office/officeart/2005/8/layout/process4"/>
    <dgm:cxn modelId="{65A8F5C7-BAEA-48B7-A6D6-4F98DB397EEA}" type="presParOf" srcId="{8E85B83A-273C-4334-B12E-E3B19691EAC0}" destId="{2B2D6FF5-562F-4518-9F48-EFCDF4CDA18F}" srcOrd="4" destOrd="0" presId="urn:microsoft.com/office/officeart/2005/8/layout/process4"/>
    <dgm:cxn modelId="{60BE1909-A743-45E5-A449-D85788B2227C}" type="presParOf" srcId="{2B2D6FF5-562F-4518-9F48-EFCDF4CDA18F}" destId="{A86A8979-AA43-4986-9F4D-F5F9BB5071BF}" srcOrd="0" destOrd="0" presId="urn:microsoft.com/office/officeart/2005/8/layout/process4"/>
    <dgm:cxn modelId="{4A90F2DB-194D-499A-9965-C6AB2C3931A2}" type="presParOf" srcId="{8E85B83A-273C-4334-B12E-E3B19691EAC0}" destId="{C6BC249C-9F03-447C-9F84-88DCA2637E10}" srcOrd="5" destOrd="0" presId="urn:microsoft.com/office/officeart/2005/8/layout/process4"/>
    <dgm:cxn modelId="{5615EF0F-A8DE-4502-9CAF-121E7B64F9EB}" type="presParOf" srcId="{8E85B83A-273C-4334-B12E-E3B19691EAC0}" destId="{696ABCDC-4014-4239-B577-28FA9BB541F1}" srcOrd="6" destOrd="0" presId="urn:microsoft.com/office/officeart/2005/8/layout/process4"/>
    <dgm:cxn modelId="{33346BCB-A912-4974-A2A8-1CAE02BCEB7F}" type="presParOf" srcId="{696ABCDC-4014-4239-B577-28FA9BB541F1}" destId="{99D9D0FC-DA21-415A-9733-B299E2C5273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7AB9AC-27A6-4801-ABD7-6686CE6F4E92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00B9500-EFDC-4A11-9EA6-FAA9909AADDA}">
      <dgm:prSet/>
      <dgm:spPr/>
      <dgm:t>
        <a:bodyPr/>
        <a:lstStyle/>
        <a:p>
          <a:pPr rtl="0"/>
          <a:r>
            <a:rPr lang="en-US" b="1" i="1" dirty="0" smtClean="0">
              <a:effectLst/>
            </a:rPr>
            <a:t>Students who complete the MSE degree will:</a:t>
          </a:r>
          <a:endParaRPr lang="en-US" b="1" i="1" dirty="0"/>
        </a:p>
      </dgm:t>
    </dgm:pt>
    <dgm:pt modelId="{4EDF025B-97DF-475B-8C25-8E1C8A2CC94B}" type="parTrans" cxnId="{544F3530-4376-4E22-8D90-9976C3CA55D3}">
      <dgm:prSet/>
      <dgm:spPr/>
      <dgm:t>
        <a:bodyPr/>
        <a:lstStyle/>
        <a:p>
          <a:endParaRPr lang="en-US"/>
        </a:p>
      </dgm:t>
    </dgm:pt>
    <dgm:pt modelId="{01574E6E-1F83-4E99-83FD-EF104ED74BF6}" type="sibTrans" cxnId="{544F3530-4376-4E22-8D90-9976C3CA55D3}">
      <dgm:prSet/>
      <dgm:spPr/>
      <dgm:t>
        <a:bodyPr/>
        <a:lstStyle/>
        <a:p>
          <a:endParaRPr lang="en-US"/>
        </a:p>
      </dgm:t>
    </dgm:pt>
    <dgm:pt modelId="{9DB0D32B-0B0B-47A9-B224-1E15BB83C09A}">
      <dgm:prSet/>
      <dgm:spPr/>
      <dgm:t>
        <a:bodyPr/>
        <a:lstStyle/>
        <a:p>
          <a:pPr rtl="0"/>
          <a:r>
            <a:rPr lang="en-US" b="1" i="1" dirty="0" smtClean="0">
              <a:effectLst/>
            </a:rPr>
            <a:t>Understand materials systems and their role in engineering</a:t>
          </a:r>
          <a:endParaRPr lang="en-US" b="1" i="1" dirty="0"/>
        </a:p>
      </dgm:t>
    </dgm:pt>
    <dgm:pt modelId="{CCDB2A3F-5EC1-480E-A967-8794DB78A5E9}" type="parTrans" cxnId="{2E1FA833-A13D-4B76-8C7E-0E829FAB1755}">
      <dgm:prSet/>
      <dgm:spPr/>
      <dgm:t>
        <a:bodyPr/>
        <a:lstStyle/>
        <a:p>
          <a:endParaRPr lang="en-US"/>
        </a:p>
      </dgm:t>
    </dgm:pt>
    <dgm:pt modelId="{4DB737A6-4792-4F68-B25D-9D8B112BCCFC}" type="sibTrans" cxnId="{2E1FA833-A13D-4B76-8C7E-0E829FAB1755}">
      <dgm:prSet/>
      <dgm:spPr/>
      <dgm:t>
        <a:bodyPr/>
        <a:lstStyle/>
        <a:p>
          <a:endParaRPr lang="en-US"/>
        </a:p>
      </dgm:t>
    </dgm:pt>
    <dgm:pt modelId="{AD7892C5-BAE3-457E-8E5B-140CBBDE9D63}">
      <dgm:prSet/>
      <dgm:spPr/>
      <dgm:t>
        <a:bodyPr/>
        <a:lstStyle/>
        <a:p>
          <a:pPr rtl="0"/>
          <a:r>
            <a:rPr lang="en-US" b="1" i="1" dirty="0" smtClean="0">
              <a:effectLst/>
            </a:rPr>
            <a:t>Apply knowledge of mathematics, science and engineering principles to materials science and engineering to design and conduct experiments, as well as to analyze and interpret data</a:t>
          </a:r>
          <a:endParaRPr lang="en-US" b="1" i="1" dirty="0"/>
        </a:p>
      </dgm:t>
    </dgm:pt>
    <dgm:pt modelId="{713A4543-DCF3-4C99-8C96-3D16A37CDCEA}" type="parTrans" cxnId="{8D2AC930-7680-4DED-AF26-AF20AA7E769E}">
      <dgm:prSet/>
      <dgm:spPr/>
      <dgm:t>
        <a:bodyPr/>
        <a:lstStyle/>
        <a:p>
          <a:endParaRPr lang="en-US"/>
        </a:p>
      </dgm:t>
    </dgm:pt>
    <dgm:pt modelId="{2F636DBC-0A7F-4ECD-85A2-9F8939DAD24B}" type="sibTrans" cxnId="{8D2AC930-7680-4DED-AF26-AF20AA7E769E}">
      <dgm:prSet/>
      <dgm:spPr/>
      <dgm:t>
        <a:bodyPr/>
        <a:lstStyle/>
        <a:p>
          <a:endParaRPr lang="en-US"/>
        </a:p>
      </dgm:t>
    </dgm:pt>
    <dgm:pt modelId="{3AD30C83-EA8A-4694-B030-DC4067FDDF55}">
      <dgm:prSet/>
      <dgm:spPr/>
      <dgm:t>
        <a:bodyPr/>
        <a:lstStyle/>
        <a:p>
          <a:pPr rtl="0"/>
          <a:r>
            <a:rPr lang="en-US" b="1" i="1" dirty="0" smtClean="0">
              <a:effectLst/>
            </a:rPr>
            <a:t>Design a system, component or process to meet desired needs within realistic constraints such as economic, environmental, social, political, ethical, health and safety, manufacturability and sustainability</a:t>
          </a:r>
          <a:endParaRPr lang="en-US" b="1" i="1" dirty="0"/>
        </a:p>
      </dgm:t>
    </dgm:pt>
    <dgm:pt modelId="{18356728-7CAE-4AE3-8CE0-43C6B30E29A0}" type="parTrans" cxnId="{CB95AAC0-C557-465D-A989-B67822BDFB74}">
      <dgm:prSet/>
      <dgm:spPr/>
      <dgm:t>
        <a:bodyPr/>
        <a:lstStyle/>
        <a:p>
          <a:endParaRPr lang="en-US"/>
        </a:p>
      </dgm:t>
    </dgm:pt>
    <dgm:pt modelId="{D437F6FC-CB01-4C4C-BE73-6C95956DEB22}" type="sibTrans" cxnId="{CB95AAC0-C557-465D-A989-B67822BDFB74}">
      <dgm:prSet/>
      <dgm:spPr/>
      <dgm:t>
        <a:bodyPr/>
        <a:lstStyle/>
        <a:p>
          <a:endParaRPr lang="en-US"/>
        </a:p>
      </dgm:t>
    </dgm:pt>
    <dgm:pt modelId="{34763751-ABE7-45ED-A790-380AD544B2E1}" type="pres">
      <dgm:prSet presAssocID="{567AB9AC-27A6-4801-ABD7-6686CE6F4E9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77A9C5-ECEE-4B81-A892-8E11F63876D1}" type="pres">
      <dgm:prSet presAssocID="{567AB9AC-27A6-4801-ABD7-6686CE6F4E92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CB500C02-5243-4F4D-9ECA-CA98F1583236}" type="pres">
      <dgm:prSet presAssocID="{567AB9AC-27A6-4801-ABD7-6686CE6F4E92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901213-C423-4BC7-85EB-FDE0B8D340F0}" type="pres">
      <dgm:prSet presAssocID="{567AB9AC-27A6-4801-ABD7-6686CE6F4E92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5909E6-852D-47CD-A852-4381E66DA35A}" type="pres">
      <dgm:prSet presAssocID="{567AB9AC-27A6-4801-ABD7-6686CE6F4E92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DD087A-553F-411E-8D8A-93F8001384E1}" type="pres">
      <dgm:prSet presAssocID="{567AB9AC-27A6-4801-ABD7-6686CE6F4E92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A7CBF3-630B-4592-BFEE-74A2126E3D19}" type="pres">
      <dgm:prSet presAssocID="{567AB9AC-27A6-4801-ABD7-6686CE6F4E92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9DC24E-1387-4968-9D03-4249D21343C6}" type="pres">
      <dgm:prSet presAssocID="{567AB9AC-27A6-4801-ABD7-6686CE6F4E92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093A01-60A6-4AED-8299-F4E9598ADC05}" type="pres">
      <dgm:prSet presAssocID="{567AB9AC-27A6-4801-ABD7-6686CE6F4E92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BC2837-9778-44BA-92AC-8DA0572612D1}" type="pres">
      <dgm:prSet presAssocID="{567AB9AC-27A6-4801-ABD7-6686CE6F4E92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CF72D7-AFDE-4372-B409-646BBA04920A}" type="pres">
      <dgm:prSet presAssocID="{567AB9AC-27A6-4801-ABD7-6686CE6F4E92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6491E5-A5C9-412A-9D6A-AC4CCE8920FD}" type="pres">
      <dgm:prSet presAssocID="{567AB9AC-27A6-4801-ABD7-6686CE6F4E92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0CFF5E-B2C4-4B02-ACFD-5D3F13134331}" type="pres">
      <dgm:prSet presAssocID="{567AB9AC-27A6-4801-ABD7-6686CE6F4E92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0B0DE8-7FB1-4C3B-B3FC-D5D46DBC1D4A}" type="presOf" srcId="{567AB9AC-27A6-4801-ABD7-6686CE6F4E92}" destId="{34763751-ABE7-45ED-A790-380AD544B2E1}" srcOrd="0" destOrd="0" presId="urn:microsoft.com/office/officeart/2005/8/layout/vProcess5"/>
    <dgm:cxn modelId="{8AF25A6E-B59A-490C-A965-D9148CD774B9}" type="presOf" srcId="{A00B9500-EFDC-4A11-9EA6-FAA9909AADDA}" destId="{0DBC2837-9778-44BA-92AC-8DA0572612D1}" srcOrd="1" destOrd="0" presId="urn:microsoft.com/office/officeart/2005/8/layout/vProcess5"/>
    <dgm:cxn modelId="{A36B98F4-2D31-4180-8491-A6FF4EE53A20}" type="presOf" srcId="{9DB0D32B-0B0B-47A9-B224-1E15BB83C09A}" destId="{43901213-C423-4BC7-85EB-FDE0B8D340F0}" srcOrd="0" destOrd="0" presId="urn:microsoft.com/office/officeart/2005/8/layout/vProcess5"/>
    <dgm:cxn modelId="{544F3530-4376-4E22-8D90-9976C3CA55D3}" srcId="{567AB9AC-27A6-4801-ABD7-6686CE6F4E92}" destId="{A00B9500-EFDC-4A11-9EA6-FAA9909AADDA}" srcOrd="0" destOrd="0" parTransId="{4EDF025B-97DF-475B-8C25-8E1C8A2CC94B}" sibTransId="{01574E6E-1F83-4E99-83FD-EF104ED74BF6}"/>
    <dgm:cxn modelId="{C38A93F4-192E-4C4D-8F81-65F6955ECB04}" type="presOf" srcId="{3AD30C83-EA8A-4694-B030-DC4067FDDF55}" destId="{78DD087A-553F-411E-8D8A-93F8001384E1}" srcOrd="0" destOrd="0" presId="urn:microsoft.com/office/officeart/2005/8/layout/vProcess5"/>
    <dgm:cxn modelId="{8D2AC930-7680-4DED-AF26-AF20AA7E769E}" srcId="{567AB9AC-27A6-4801-ABD7-6686CE6F4E92}" destId="{AD7892C5-BAE3-457E-8E5B-140CBBDE9D63}" srcOrd="2" destOrd="0" parTransId="{713A4543-DCF3-4C99-8C96-3D16A37CDCEA}" sibTransId="{2F636DBC-0A7F-4ECD-85A2-9F8939DAD24B}"/>
    <dgm:cxn modelId="{FE07C289-B298-463A-9D01-7DDBD51E9FDB}" type="presOf" srcId="{2F636DBC-0A7F-4ECD-85A2-9F8939DAD24B}" destId="{18093A01-60A6-4AED-8299-F4E9598ADC05}" srcOrd="0" destOrd="0" presId="urn:microsoft.com/office/officeart/2005/8/layout/vProcess5"/>
    <dgm:cxn modelId="{E6EAB95F-0F50-4780-82AA-3BC2B839D12E}" type="presOf" srcId="{9DB0D32B-0B0B-47A9-B224-1E15BB83C09A}" destId="{3CCF72D7-AFDE-4372-B409-646BBA04920A}" srcOrd="1" destOrd="0" presId="urn:microsoft.com/office/officeart/2005/8/layout/vProcess5"/>
    <dgm:cxn modelId="{0409250B-4E34-4B9D-B59A-8F1BE8D15DC8}" type="presOf" srcId="{3AD30C83-EA8A-4694-B030-DC4067FDDF55}" destId="{560CFF5E-B2C4-4B02-ACFD-5D3F13134331}" srcOrd="1" destOrd="0" presId="urn:microsoft.com/office/officeart/2005/8/layout/vProcess5"/>
    <dgm:cxn modelId="{FC8FDF45-E6F9-486B-B3E1-BDD2A8C16EFE}" type="presOf" srcId="{AD7892C5-BAE3-457E-8E5B-140CBBDE9D63}" destId="{4D6491E5-A5C9-412A-9D6A-AC4CCE8920FD}" srcOrd="1" destOrd="0" presId="urn:microsoft.com/office/officeart/2005/8/layout/vProcess5"/>
    <dgm:cxn modelId="{CB95AAC0-C557-465D-A989-B67822BDFB74}" srcId="{567AB9AC-27A6-4801-ABD7-6686CE6F4E92}" destId="{3AD30C83-EA8A-4694-B030-DC4067FDDF55}" srcOrd="3" destOrd="0" parTransId="{18356728-7CAE-4AE3-8CE0-43C6B30E29A0}" sibTransId="{D437F6FC-CB01-4C4C-BE73-6C95956DEB22}"/>
    <dgm:cxn modelId="{2E1FA833-A13D-4B76-8C7E-0E829FAB1755}" srcId="{567AB9AC-27A6-4801-ABD7-6686CE6F4E92}" destId="{9DB0D32B-0B0B-47A9-B224-1E15BB83C09A}" srcOrd="1" destOrd="0" parTransId="{CCDB2A3F-5EC1-480E-A967-8794DB78A5E9}" sibTransId="{4DB737A6-4792-4F68-B25D-9D8B112BCCFC}"/>
    <dgm:cxn modelId="{76D24030-3B47-4DF5-80B4-BCF7B9E5E80A}" type="presOf" srcId="{4DB737A6-4792-4F68-B25D-9D8B112BCCFC}" destId="{A89DC24E-1387-4968-9D03-4249D21343C6}" srcOrd="0" destOrd="0" presId="urn:microsoft.com/office/officeart/2005/8/layout/vProcess5"/>
    <dgm:cxn modelId="{309ACC7E-CE5C-4C32-B15B-D807315B8458}" type="presOf" srcId="{AD7892C5-BAE3-457E-8E5B-140CBBDE9D63}" destId="{585909E6-852D-47CD-A852-4381E66DA35A}" srcOrd="0" destOrd="0" presId="urn:microsoft.com/office/officeart/2005/8/layout/vProcess5"/>
    <dgm:cxn modelId="{CCE38653-C213-42D0-8AD8-B29CB0E681BD}" type="presOf" srcId="{A00B9500-EFDC-4A11-9EA6-FAA9909AADDA}" destId="{CB500C02-5243-4F4D-9ECA-CA98F1583236}" srcOrd="0" destOrd="0" presId="urn:microsoft.com/office/officeart/2005/8/layout/vProcess5"/>
    <dgm:cxn modelId="{9D5F2227-55BF-4E1E-9107-22B895154756}" type="presOf" srcId="{01574E6E-1F83-4E99-83FD-EF104ED74BF6}" destId="{1AA7CBF3-630B-4592-BFEE-74A2126E3D19}" srcOrd="0" destOrd="0" presId="urn:microsoft.com/office/officeart/2005/8/layout/vProcess5"/>
    <dgm:cxn modelId="{CB2CAF96-32E9-499A-B50D-BFD636A3E348}" type="presParOf" srcId="{34763751-ABE7-45ED-A790-380AD544B2E1}" destId="{CB77A9C5-ECEE-4B81-A892-8E11F63876D1}" srcOrd="0" destOrd="0" presId="urn:microsoft.com/office/officeart/2005/8/layout/vProcess5"/>
    <dgm:cxn modelId="{F83DE807-4DF5-42CF-85A3-D72F0EC31B54}" type="presParOf" srcId="{34763751-ABE7-45ED-A790-380AD544B2E1}" destId="{CB500C02-5243-4F4D-9ECA-CA98F1583236}" srcOrd="1" destOrd="0" presId="urn:microsoft.com/office/officeart/2005/8/layout/vProcess5"/>
    <dgm:cxn modelId="{023D7B2E-0F88-4A5F-AF92-684632FD3226}" type="presParOf" srcId="{34763751-ABE7-45ED-A790-380AD544B2E1}" destId="{43901213-C423-4BC7-85EB-FDE0B8D340F0}" srcOrd="2" destOrd="0" presId="urn:microsoft.com/office/officeart/2005/8/layout/vProcess5"/>
    <dgm:cxn modelId="{2188B6AF-2769-418E-9CD1-FE30B9BCB4CE}" type="presParOf" srcId="{34763751-ABE7-45ED-A790-380AD544B2E1}" destId="{585909E6-852D-47CD-A852-4381E66DA35A}" srcOrd="3" destOrd="0" presId="urn:microsoft.com/office/officeart/2005/8/layout/vProcess5"/>
    <dgm:cxn modelId="{193BB88B-21D9-4D3D-A366-F51DB60FD253}" type="presParOf" srcId="{34763751-ABE7-45ED-A790-380AD544B2E1}" destId="{78DD087A-553F-411E-8D8A-93F8001384E1}" srcOrd="4" destOrd="0" presId="urn:microsoft.com/office/officeart/2005/8/layout/vProcess5"/>
    <dgm:cxn modelId="{A050A5EF-568C-4065-A796-18DB3340CEF4}" type="presParOf" srcId="{34763751-ABE7-45ED-A790-380AD544B2E1}" destId="{1AA7CBF3-630B-4592-BFEE-74A2126E3D19}" srcOrd="5" destOrd="0" presId="urn:microsoft.com/office/officeart/2005/8/layout/vProcess5"/>
    <dgm:cxn modelId="{ADAD31CD-A381-4D58-AA9E-CC9B48EAB060}" type="presParOf" srcId="{34763751-ABE7-45ED-A790-380AD544B2E1}" destId="{A89DC24E-1387-4968-9D03-4249D21343C6}" srcOrd="6" destOrd="0" presId="urn:microsoft.com/office/officeart/2005/8/layout/vProcess5"/>
    <dgm:cxn modelId="{A07B7272-8F72-443F-97EE-402C63E76E0C}" type="presParOf" srcId="{34763751-ABE7-45ED-A790-380AD544B2E1}" destId="{18093A01-60A6-4AED-8299-F4E9598ADC05}" srcOrd="7" destOrd="0" presId="urn:microsoft.com/office/officeart/2005/8/layout/vProcess5"/>
    <dgm:cxn modelId="{80575B03-E84D-44BA-92A3-4C99C76FB4E6}" type="presParOf" srcId="{34763751-ABE7-45ED-A790-380AD544B2E1}" destId="{0DBC2837-9778-44BA-92AC-8DA0572612D1}" srcOrd="8" destOrd="0" presId="urn:microsoft.com/office/officeart/2005/8/layout/vProcess5"/>
    <dgm:cxn modelId="{A5C0AD1C-DAE6-4EE8-8539-668EAFC0B5FF}" type="presParOf" srcId="{34763751-ABE7-45ED-A790-380AD544B2E1}" destId="{3CCF72D7-AFDE-4372-B409-646BBA04920A}" srcOrd="9" destOrd="0" presId="urn:microsoft.com/office/officeart/2005/8/layout/vProcess5"/>
    <dgm:cxn modelId="{938C1541-F8DE-48CC-9556-F1DCED1D3358}" type="presParOf" srcId="{34763751-ABE7-45ED-A790-380AD544B2E1}" destId="{4D6491E5-A5C9-412A-9D6A-AC4CCE8920FD}" srcOrd="10" destOrd="0" presId="urn:microsoft.com/office/officeart/2005/8/layout/vProcess5"/>
    <dgm:cxn modelId="{54CF6C5B-856F-49D2-B55F-B27F70C67115}" type="presParOf" srcId="{34763751-ABE7-45ED-A790-380AD544B2E1}" destId="{560CFF5E-B2C4-4B02-ACFD-5D3F1313433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AD4E8D-4032-43DE-900C-59EB4F16CD1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CEFD1FB-2F80-4CDB-A572-EED5A9954627}">
      <dgm:prSet/>
      <dgm:spPr/>
      <dgm:t>
        <a:bodyPr/>
        <a:lstStyle/>
        <a:p>
          <a:pPr rtl="0"/>
          <a:r>
            <a:rPr lang="en-US" u="sng" smtClean="0"/>
            <a:t>Content Knowledge</a:t>
          </a:r>
          <a:endParaRPr lang="en-US"/>
        </a:p>
      </dgm:t>
    </dgm:pt>
    <dgm:pt modelId="{CC33BA50-0934-4A2B-831C-715D094B6CC8}" type="parTrans" cxnId="{062EA702-02C5-4FA4-A744-8DDE9E0DC2CB}">
      <dgm:prSet/>
      <dgm:spPr/>
      <dgm:t>
        <a:bodyPr/>
        <a:lstStyle/>
        <a:p>
          <a:endParaRPr lang="en-US"/>
        </a:p>
      </dgm:t>
    </dgm:pt>
    <dgm:pt modelId="{FB8325A5-1160-4BF9-A8CA-A6A326C57243}" type="sibTrans" cxnId="{062EA702-02C5-4FA4-A744-8DDE9E0DC2CB}">
      <dgm:prSet/>
      <dgm:spPr/>
      <dgm:t>
        <a:bodyPr/>
        <a:lstStyle/>
        <a:p>
          <a:endParaRPr lang="en-US"/>
        </a:p>
      </dgm:t>
    </dgm:pt>
    <dgm:pt modelId="{546B41DD-27F9-4135-A5C3-ABEF77C7019D}">
      <dgm:prSet/>
      <dgm:spPr/>
      <dgm:t>
        <a:bodyPr/>
        <a:lstStyle/>
        <a:p>
          <a:pPr rtl="0"/>
          <a:r>
            <a:rPr lang="en-US" smtClean="0"/>
            <a:t>Apply knowledge of mathematics, science and engineering principles to materials science and engineering. </a:t>
          </a:r>
          <a:endParaRPr lang="en-US"/>
        </a:p>
      </dgm:t>
    </dgm:pt>
    <dgm:pt modelId="{163F9868-D714-4AE5-A815-F13C6213D524}" type="parTrans" cxnId="{0910447A-0AD7-45DA-8F00-0C817B5A0A07}">
      <dgm:prSet/>
      <dgm:spPr/>
      <dgm:t>
        <a:bodyPr/>
        <a:lstStyle/>
        <a:p>
          <a:endParaRPr lang="en-US"/>
        </a:p>
      </dgm:t>
    </dgm:pt>
    <dgm:pt modelId="{6FA1EA56-A1D8-454A-8E52-6903EA86CE94}" type="sibTrans" cxnId="{0910447A-0AD7-45DA-8F00-0C817B5A0A07}">
      <dgm:prSet/>
      <dgm:spPr/>
      <dgm:t>
        <a:bodyPr/>
        <a:lstStyle/>
        <a:p>
          <a:endParaRPr lang="en-US"/>
        </a:p>
      </dgm:t>
    </dgm:pt>
    <dgm:pt modelId="{8D34F83F-545A-4610-BA2A-63ED4CCD6878}">
      <dgm:prSet/>
      <dgm:spPr/>
      <dgm:t>
        <a:bodyPr/>
        <a:lstStyle/>
        <a:p>
          <a:pPr rtl="0"/>
          <a:r>
            <a:rPr lang="en-US" smtClean="0"/>
            <a:t>Design and conduct materials science and engineering experiments and analyze and interpret the data.</a:t>
          </a:r>
          <a:endParaRPr lang="en-US"/>
        </a:p>
      </dgm:t>
    </dgm:pt>
    <dgm:pt modelId="{1B1352EE-CC6D-4D47-B3BF-8A662E16C3CE}" type="parTrans" cxnId="{84339CCA-026E-4CEB-87E5-30BD201C57B5}">
      <dgm:prSet/>
      <dgm:spPr/>
      <dgm:t>
        <a:bodyPr/>
        <a:lstStyle/>
        <a:p>
          <a:endParaRPr lang="en-US"/>
        </a:p>
      </dgm:t>
    </dgm:pt>
    <dgm:pt modelId="{CBBDBB74-C761-4DB1-9CA8-432717C76FF8}" type="sibTrans" cxnId="{84339CCA-026E-4CEB-87E5-30BD201C57B5}">
      <dgm:prSet/>
      <dgm:spPr/>
      <dgm:t>
        <a:bodyPr/>
        <a:lstStyle/>
        <a:p>
          <a:endParaRPr lang="en-US"/>
        </a:p>
      </dgm:t>
    </dgm:pt>
    <dgm:pt modelId="{71B5FC2E-8C78-4E63-BDC6-D3FACE301C29}">
      <dgm:prSet/>
      <dgm:spPr/>
      <dgm:t>
        <a:bodyPr/>
        <a:lstStyle/>
        <a:p>
          <a:pPr rtl="0"/>
          <a:r>
            <a:rPr lang="en-US" u="sng" smtClean="0"/>
            <a:t>Critical Thinking</a:t>
          </a:r>
          <a:endParaRPr lang="en-US"/>
        </a:p>
      </dgm:t>
    </dgm:pt>
    <dgm:pt modelId="{238321E3-7E16-4B74-81DB-697F608DE1EA}" type="parTrans" cxnId="{00141E9E-4D77-40C6-A01B-9589A974D067}">
      <dgm:prSet/>
      <dgm:spPr/>
      <dgm:t>
        <a:bodyPr/>
        <a:lstStyle/>
        <a:p>
          <a:endParaRPr lang="en-US"/>
        </a:p>
      </dgm:t>
    </dgm:pt>
    <dgm:pt modelId="{C069FF15-CA3B-41B4-A19B-73E7C3D9AB62}" type="sibTrans" cxnId="{00141E9E-4D77-40C6-A01B-9589A974D067}">
      <dgm:prSet/>
      <dgm:spPr/>
      <dgm:t>
        <a:bodyPr/>
        <a:lstStyle/>
        <a:p>
          <a:endParaRPr lang="en-US"/>
        </a:p>
      </dgm:t>
    </dgm:pt>
    <dgm:pt modelId="{BD12DEFC-A8D4-4A72-AE7D-C02EA45E16E6}">
      <dgm:prSet/>
      <dgm:spPr/>
      <dgm:t>
        <a:bodyPr/>
        <a:lstStyle/>
        <a:p>
          <a:pPr rtl="0"/>
          <a:r>
            <a:rPr lang="en-US" smtClean="0"/>
            <a:t>Design a materials science and engineering system, component or process to meet desired needs within realistic economic, environmental, social, political, ethical, health and safety, manufacturability and sustainability constraints.</a:t>
          </a:r>
          <a:endParaRPr lang="en-US"/>
        </a:p>
      </dgm:t>
    </dgm:pt>
    <dgm:pt modelId="{5D7B70A4-2730-4A9B-B4A9-4DA6B6E3754B}" type="parTrans" cxnId="{537E61C1-6192-4B22-9874-D298CFB8D77A}">
      <dgm:prSet/>
      <dgm:spPr/>
      <dgm:t>
        <a:bodyPr/>
        <a:lstStyle/>
        <a:p>
          <a:endParaRPr lang="en-US"/>
        </a:p>
      </dgm:t>
    </dgm:pt>
    <dgm:pt modelId="{5A1A825D-4E4B-491F-BE54-8EAC2A7A0BDE}" type="sibTrans" cxnId="{537E61C1-6192-4B22-9874-D298CFB8D77A}">
      <dgm:prSet/>
      <dgm:spPr/>
      <dgm:t>
        <a:bodyPr/>
        <a:lstStyle/>
        <a:p>
          <a:endParaRPr lang="en-US"/>
        </a:p>
      </dgm:t>
    </dgm:pt>
    <dgm:pt modelId="{AC44007E-3418-4B12-A0A2-C0E64DED4C96}">
      <dgm:prSet/>
      <dgm:spPr/>
      <dgm:t>
        <a:bodyPr/>
        <a:lstStyle/>
        <a:p>
          <a:pPr rtl="0"/>
          <a:r>
            <a:rPr lang="en-US" u="sng" smtClean="0"/>
            <a:t>Communication</a:t>
          </a:r>
          <a:endParaRPr lang="en-US"/>
        </a:p>
      </dgm:t>
    </dgm:pt>
    <dgm:pt modelId="{B6D0039A-BF30-4855-8505-1791DD81B433}" type="parTrans" cxnId="{454EC912-05B9-48E6-87A2-120F8408EBDE}">
      <dgm:prSet/>
      <dgm:spPr/>
      <dgm:t>
        <a:bodyPr/>
        <a:lstStyle/>
        <a:p>
          <a:endParaRPr lang="en-US"/>
        </a:p>
      </dgm:t>
    </dgm:pt>
    <dgm:pt modelId="{48F60E32-C7CE-442F-8830-2BAC2CC71C71}" type="sibTrans" cxnId="{454EC912-05B9-48E6-87A2-120F8408EBDE}">
      <dgm:prSet/>
      <dgm:spPr/>
      <dgm:t>
        <a:bodyPr/>
        <a:lstStyle/>
        <a:p>
          <a:endParaRPr lang="en-US"/>
        </a:p>
      </dgm:t>
    </dgm:pt>
    <dgm:pt modelId="{04C6760A-BDDD-4F3D-826A-87B2656709BB}">
      <dgm:prSet/>
      <dgm:spPr/>
      <dgm:t>
        <a:bodyPr/>
        <a:lstStyle/>
        <a:p>
          <a:pPr rtl="0"/>
          <a:r>
            <a:rPr lang="en-US" smtClean="0"/>
            <a:t>Communicate technical data and design information effectively in speech and in writing to other materials engineers.</a:t>
          </a:r>
          <a:endParaRPr lang="en-US"/>
        </a:p>
      </dgm:t>
    </dgm:pt>
    <dgm:pt modelId="{6C0E49AF-6A0A-4514-B0FB-609A424475AE}" type="parTrans" cxnId="{93A73342-A712-4403-97E0-926D3A4AB3E1}">
      <dgm:prSet/>
      <dgm:spPr/>
      <dgm:t>
        <a:bodyPr/>
        <a:lstStyle/>
        <a:p>
          <a:endParaRPr lang="en-US"/>
        </a:p>
      </dgm:t>
    </dgm:pt>
    <dgm:pt modelId="{A5FB04D0-9DD1-4638-8E17-29A7AEB6BE35}" type="sibTrans" cxnId="{93A73342-A712-4403-97E0-926D3A4AB3E1}">
      <dgm:prSet/>
      <dgm:spPr/>
      <dgm:t>
        <a:bodyPr/>
        <a:lstStyle/>
        <a:p>
          <a:endParaRPr lang="en-US"/>
        </a:p>
      </dgm:t>
    </dgm:pt>
    <dgm:pt modelId="{AB0FFC38-FF13-4DFA-AAD0-709254029364}" type="pres">
      <dgm:prSet presAssocID="{96AD4E8D-4032-43DE-900C-59EB4F16CD1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AD780B-7B51-4781-AF5F-B9B0F6A507CC}" type="pres">
      <dgm:prSet presAssocID="{CCEFD1FB-2F80-4CDB-A572-EED5A995462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2D434-0180-4365-9A49-0B67CCFF1E0C}" type="pres">
      <dgm:prSet presAssocID="{CCEFD1FB-2F80-4CDB-A572-EED5A9954627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B9EE1-D462-467F-BF6C-7353E430ED6D}" type="pres">
      <dgm:prSet presAssocID="{71B5FC2E-8C78-4E63-BDC6-D3FACE301C2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DC131C-BE2B-428D-B37C-E6D575A67871}" type="pres">
      <dgm:prSet presAssocID="{71B5FC2E-8C78-4E63-BDC6-D3FACE301C29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EC233C-952D-4785-A6A8-AE95F7048E3D}" type="pres">
      <dgm:prSet presAssocID="{AC44007E-3418-4B12-A0A2-C0E64DED4C9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398FFD-05F4-4D1C-A244-979D2C0E2F6B}" type="pres">
      <dgm:prSet presAssocID="{AC44007E-3418-4B12-A0A2-C0E64DED4C96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339CCA-026E-4CEB-87E5-30BD201C57B5}" srcId="{CCEFD1FB-2F80-4CDB-A572-EED5A9954627}" destId="{8D34F83F-545A-4610-BA2A-63ED4CCD6878}" srcOrd="1" destOrd="0" parTransId="{1B1352EE-CC6D-4D47-B3BF-8A662E16C3CE}" sibTransId="{CBBDBB74-C761-4DB1-9CA8-432717C76FF8}"/>
    <dgm:cxn modelId="{062EA702-02C5-4FA4-A744-8DDE9E0DC2CB}" srcId="{96AD4E8D-4032-43DE-900C-59EB4F16CD10}" destId="{CCEFD1FB-2F80-4CDB-A572-EED5A9954627}" srcOrd="0" destOrd="0" parTransId="{CC33BA50-0934-4A2B-831C-715D094B6CC8}" sibTransId="{FB8325A5-1160-4BF9-A8CA-A6A326C57243}"/>
    <dgm:cxn modelId="{6D7307E8-34D3-482D-8DFB-7E0EF240E168}" type="presOf" srcId="{04C6760A-BDDD-4F3D-826A-87B2656709BB}" destId="{7C398FFD-05F4-4D1C-A244-979D2C0E2F6B}" srcOrd="0" destOrd="0" presId="urn:microsoft.com/office/officeart/2005/8/layout/vList2"/>
    <dgm:cxn modelId="{2E5411C9-D128-4CDA-937C-76A436BF02E1}" type="presOf" srcId="{546B41DD-27F9-4135-A5C3-ABEF77C7019D}" destId="{A962D434-0180-4365-9A49-0B67CCFF1E0C}" srcOrd="0" destOrd="0" presId="urn:microsoft.com/office/officeart/2005/8/layout/vList2"/>
    <dgm:cxn modelId="{649B8FEE-84E0-48A8-871D-16CE7CF2FA43}" type="presOf" srcId="{96AD4E8D-4032-43DE-900C-59EB4F16CD10}" destId="{AB0FFC38-FF13-4DFA-AAD0-709254029364}" srcOrd="0" destOrd="0" presId="urn:microsoft.com/office/officeart/2005/8/layout/vList2"/>
    <dgm:cxn modelId="{F6DB114E-E2B3-4435-9E9F-B80EEAECA316}" type="presOf" srcId="{AC44007E-3418-4B12-A0A2-C0E64DED4C96}" destId="{06EC233C-952D-4785-A6A8-AE95F7048E3D}" srcOrd="0" destOrd="0" presId="urn:microsoft.com/office/officeart/2005/8/layout/vList2"/>
    <dgm:cxn modelId="{E1B1957F-C03B-48FB-B594-0F3334DD841E}" type="presOf" srcId="{8D34F83F-545A-4610-BA2A-63ED4CCD6878}" destId="{A962D434-0180-4365-9A49-0B67CCFF1E0C}" srcOrd="0" destOrd="1" presId="urn:microsoft.com/office/officeart/2005/8/layout/vList2"/>
    <dgm:cxn modelId="{2501ABBE-E3EA-48E1-9C5F-8081678F0DA9}" type="presOf" srcId="{BD12DEFC-A8D4-4A72-AE7D-C02EA45E16E6}" destId="{5DDC131C-BE2B-428D-B37C-E6D575A67871}" srcOrd="0" destOrd="0" presId="urn:microsoft.com/office/officeart/2005/8/layout/vList2"/>
    <dgm:cxn modelId="{0910447A-0AD7-45DA-8F00-0C817B5A0A07}" srcId="{CCEFD1FB-2F80-4CDB-A572-EED5A9954627}" destId="{546B41DD-27F9-4135-A5C3-ABEF77C7019D}" srcOrd="0" destOrd="0" parTransId="{163F9868-D714-4AE5-A815-F13C6213D524}" sibTransId="{6FA1EA56-A1D8-454A-8E52-6903EA86CE94}"/>
    <dgm:cxn modelId="{00141E9E-4D77-40C6-A01B-9589A974D067}" srcId="{96AD4E8D-4032-43DE-900C-59EB4F16CD10}" destId="{71B5FC2E-8C78-4E63-BDC6-D3FACE301C29}" srcOrd="1" destOrd="0" parTransId="{238321E3-7E16-4B74-81DB-697F608DE1EA}" sibTransId="{C069FF15-CA3B-41B4-A19B-73E7C3D9AB62}"/>
    <dgm:cxn modelId="{454EC912-05B9-48E6-87A2-120F8408EBDE}" srcId="{96AD4E8D-4032-43DE-900C-59EB4F16CD10}" destId="{AC44007E-3418-4B12-A0A2-C0E64DED4C96}" srcOrd="2" destOrd="0" parTransId="{B6D0039A-BF30-4855-8505-1791DD81B433}" sibTransId="{48F60E32-C7CE-442F-8830-2BAC2CC71C71}"/>
    <dgm:cxn modelId="{537E61C1-6192-4B22-9874-D298CFB8D77A}" srcId="{71B5FC2E-8C78-4E63-BDC6-D3FACE301C29}" destId="{BD12DEFC-A8D4-4A72-AE7D-C02EA45E16E6}" srcOrd="0" destOrd="0" parTransId="{5D7B70A4-2730-4A9B-B4A9-4DA6B6E3754B}" sibTransId="{5A1A825D-4E4B-491F-BE54-8EAC2A7A0BDE}"/>
    <dgm:cxn modelId="{D881F27F-170C-4BE7-AAF4-B84027B4C954}" type="presOf" srcId="{71B5FC2E-8C78-4E63-BDC6-D3FACE301C29}" destId="{33DB9EE1-D462-467F-BF6C-7353E430ED6D}" srcOrd="0" destOrd="0" presId="urn:microsoft.com/office/officeart/2005/8/layout/vList2"/>
    <dgm:cxn modelId="{93A73342-A712-4403-97E0-926D3A4AB3E1}" srcId="{AC44007E-3418-4B12-A0A2-C0E64DED4C96}" destId="{04C6760A-BDDD-4F3D-826A-87B2656709BB}" srcOrd="0" destOrd="0" parTransId="{6C0E49AF-6A0A-4514-B0FB-609A424475AE}" sibTransId="{A5FB04D0-9DD1-4638-8E17-29A7AEB6BE35}"/>
    <dgm:cxn modelId="{8714818D-43EB-4A0B-B0C5-A837C400267F}" type="presOf" srcId="{CCEFD1FB-2F80-4CDB-A572-EED5A9954627}" destId="{E1AD780B-7B51-4781-AF5F-B9B0F6A507CC}" srcOrd="0" destOrd="0" presId="urn:microsoft.com/office/officeart/2005/8/layout/vList2"/>
    <dgm:cxn modelId="{8F24BB95-7BD7-4273-BE51-62579C501E95}" type="presParOf" srcId="{AB0FFC38-FF13-4DFA-AAD0-709254029364}" destId="{E1AD780B-7B51-4781-AF5F-B9B0F6A507CC}" srcOrd="0" destOrd="0" presId="urn:microsoft.com/office/officeart/2005/8/layout/vList2"/>
    <dgm:cxn modelId="{8D4BCC08-703E-49CA-990A-E25BEA360EAF}" type="presParOf" srcId="{AB0FFC38-FF13-4DFA-AAD0-709254029364}" destId="{A962D434-0180-4365-9A49-0B67CCFF1E0C}" srcOrd="1" destOrd="0" presId="urn:microsoft.com/office/officeart/2005/8/layout/vList2"/>
    <dgm:cxn modelId="{654DA803-08D9-4DC4-AACF-9D7BA25D1F40}" type="presParOf" srcId="{AB0FFC38-FF13-4DFA-AAD0-709254029364}" destId="{33DB9EE1-D462-467F-BF6C-7353E430ED6D}" srcOrd="2" destOrd="0" presId="urn:microsoft.com/office/officeart/2005/8/layout/vList2"/>
    <dgm:cxn modelId="{2A663347-3C8A-4289-9083-896F2E5FE62C}" type="presParOf" srcId="{AB0FFC38-FF13-4DFA-AAD0-709254029364}" destId="{5DDC131C-BE2B-428D-B37C-E6D575A67871}" srcOrd="3" destOrd="0" presId="urn:microsoft.com/office/officeart/2005/8/layout/vList2"/>
    <dgm:cxn modelId="{F147EA9E-94AC-462E-870F-F96AE1A06BCA}" type="presParOf" srcId="{AB0FFC38-FF13-4DFA-AAD0-709254029364}" destId="{06EC233C-952D-4785-A6A8-AE95F7048E3D}" srcOrd="4" destOrd="0" presId="urn:microsoft.com/office/officeart/2005/8/layout/vList2"/>
    <dgm:cxn modelId="{676235DB-FD02-4411-9248-EFF6037C9CED}" type="presParOf" srcId="{AB0FFC38-FF13-4DFA-AAD0-709254029364}" destId="{7C398FFD-05F4-4D1C-A244-979D2C0E2F6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E99DF-2431-4FE5-9D6A-24168C7B2BD2}">
      <dsp:nvSpPr>
        <dsp:cNvPr id="0" name=""/>
        <dsp:cNvSpPr/>
      </dsp:nvSpPr>
      <dsp:spPr>
        <a:xfrm>
          <a:off x="0" y="100263"/>
          <a:ext cx="8407893" cy="9132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baseline="0" dirty="0" smtClean="0"/>
            <a:t>This distinction is important, especially in the development and review of Student Learning Outcomes. </a:t>
          </a:r>
          <a:endParaRPr lang="en-US" sz="1900" kern="1200" dirty="0"/>
        </a:p>
      </dsp:txBody>
      <dsp:txXfrm>
        <a:off x="44579" y="144842"/>
        <a:ext cx="8318735" cy="824045"/>
      </dsp:txXfrm>
    </dsp:sp>
    <dsp:sp modelId="{DB874974-829C-4BBB-B80F-D1E6313BE4EA}">
      <dsp:nvSpPr>
        <dsp:cNvPr id="0" name=""/>
        <dsp:cNvSpPr/>
      </dsp:nvSpPr>
      <dsp:spPr>
        <a:xfrm>
          <a:off x="0" y="1071067"/>
          <a:ext cx="8407893" cy="134915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baseline="0" dirty="0" smtClean="0"/>
            <a:t>We seek to measure outcomes as well as their associated outputs; however, SLOs focus on </a:t>
          </a:r>
          <a:r>
            <a:rPr lang="en-US" sz="1900" b="1" kern="1200" baseline="0" dirty="0" smtClean="0"/>
            <a:t>outcomes</a:t>
          </a:r>
          <a:r>
            <a:rPr lang="en-US" sz="1900" kern="1200" baseline="0" dirty="0" smtClean="0"/>
            <a:t>. </a:t>
          </a:r>
          <a:endParaRPr lang="en-US" sz="1900" kern="1200" dirty="0"/>
        </a:p>
      </dsp:txBody>
      <dsp:txXfrm>
        <a:off x="65860" y="1136927"/>
        <a:ext cx="8276173" cy="1217436"/>
      </dsp:txXfrm>
    </dsp:sp>
    <dsp:sp modelId="{C83C3453-9E1A-433B-84CD-A050E85279DD}">
      <dsp:nvSpPr>
        <dsp:cNvPr id="0" name=""/>
        <dsp:cNvSpPr/>
      </dsp:nvSpPr>
      <dsp:spPr>
        <a:xfrm>
          <a:off x="0" y="2477823"/>
          <a:ext cx="8407893" cy="134915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baseline="0" dirty="0" smtClean="0"/>
            <a:t>For example, while we produce a number of new graduates (the output), it is critical that we have a measure of the </a:t>
          </a:r>
          <a:r>
            <a:rPr lang="en-US" sz="1900" i="1" kern="1200" baseline="0" dirty="0" smtClean="0"/>
            <a:t>quality </a:t>
          </a:r>
          <a:r>
            <a:rPr lang="en-US" sz="1900" kern="1200" baseline="0" dirty="0" smtClean="0"/>
            <a:t>of the graduates as defined by the college or discipline (the outcome). </a:t>
          </a:r>
          <a:endParaRPr lang="en-US" sz="1900" kern="1200" dirty="0"/>
        </a:p>
      </dsp:txBody>
      <dsp:txXfrm>
        <a:off x="65860" y="2543683"/>
        <a:ext cx="8276173" cy="1217436"/>
      </dsp:txXfrm>
    </dsp:sp>
    <dsp:sp modelId="{5B60E108-51E0-4A50-B62D-06C51569A8E6}">
      <dsp:nvSpPr>
        <dsp:cNvPr id="0" name=""/>
        <dsp:cNvSpPr/>
      </dsp:nvSpPr>
      <dsp:spPr>
        <a:xfrm>
          <a:off x="0" y="3884579"/>
          <a:ext cx="8407893" cy="134915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baseline="0" dirty="0" smtClean="0"/>
            <a:t>Effective Student Learning Outcomes </a:t>
          </a:r>
          <a:r>
            <a:rPr lang="en-US" sz="1900" kern="1200" baseline="0" dirty="0" smtClean="0"/>
            <a:t>describe, in measurable terms, these quality characteristics by defining our expectations for students at the end of the course or program.</a:t>
          </a:r>
          <a:endParaRPr lang="en-US" sz="1900" kern="1200" dirty="0"/>
        </a:p>
      </dsp:txBody>
      <dsp:txXfrm>
        <a:off x="65860" y="3950439"/>
        <a:ext cx="8276173" cy="12174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7427-2900-490D-9186-BE2A93E75936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089C5-5C87-43B8-AAC4-8AAC1F23B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82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A8F4689-117A-499A-AE18-ED60F7760748}" type="datetimeFigureOut">
              <a:rPr lang="en-US" smtClean="0"/>
              <a:pPr/>
              <a:t>1/23/2013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570E876-BACC-444E-B45A-A57ACE573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5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0E876-BACC-444E-B45A-A57ACE573E6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84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0E876-BACC-444E-B45A-A57ACE573E6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56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use both.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SLOs tend to be more difficult- especially to do well</a:t>
            </a:r>
          </a:p>
          <a:p>
            <a:r>
              <a:rPr lang="en-US" baseline="0" dirty="0" smtClean="0"/>
              <a:t>Critical defense so that outcomes are not dictated from external sources</a:t>
            </a:r>
          </a:p>
          <a:p>
            <a:r>
              <a:rPr lang="en-US" baseline="0" dirty="0" smtClean="0"/>
              <a:t>Talk more about </a:t>
            </a:r>
            <a:r>
              <a:rPr lang="en-US" baseline="0" dirty="0" err="1" smtClean="0"/>
              <a:t>tamu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undergradute</a:t>
            </a:r>
            <a:r>
              <a:rPr lang="en-US" baseline="0" dirty="0" smtClean="0"/>
              <a:t> learning </a:t>
            </a:r>
            <a:r>
              <a:rPr lang="en-US" baseline="0" dirty="0" err="1" smtClean="0"/>
              <a:t>outcmes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0E876-BACC-444E-B45A-A57ACE573E6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652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are grades</a:t>
            </a:r>
            <a:r>
              <a:rPr lang="en-US" baseline="0" dirty="0" smtClean="0"/>
              <a:t> not outcomes????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0E876-BACC-444E-B45A-A57ACE573E6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297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 is no longer good enough to produce graduates but to describe what it means to be a graduate (especially</a:t>
            </a:r>
            <a:r>
              <a:rPr lang="en-US" baseline="0" dirty="0" smtClean="0"/>
              <a:t> with third rate competition)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0E876-BACC-444E-B45A-A57ACE573E6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12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two</a:t>
            </a:r>
            <a:r>
              <a:rPr lang="en-US" baseline="0" dirty="0" smtClean="0"/>
              <a:t> handouts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0E876-BACC-444E-B45A-A57ACE573E6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98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Could also apply to the core curriculum instead of a “program”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0E876-BACC-444E-B45A-A57ACE573E6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69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Faculty ACADEMIC FREEDOM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0E876-BACC-444E-B45A-A57ACE573E6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374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8D69D8-37E4-4221-AAE4-402367D44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FFB1FB-E1AC-4531-81D6-227EE8D67A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E7BEC-A47B-4DE3-B075-6F25C3869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49F704-42DC-418C-A363-03DFA4715F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C739EF-35AD-48FF-B975-068E4AD1C7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B98DD-D59C-4682-92F9-C163A448ED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24E65-966E-43BC-B8C2-4BF52B2959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987C7C-8B93-45AC-B62D-B48015E831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4ACB3-52EF-4C06-8B23-B8FE780FD8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E8E319-70FB-43CF-BE16-36FD66DE6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710760-3F46-4ECD-A3CD-C5BDEB13F7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CAAF30E-35B0-4FB1-8EBF-DA4E0F221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ssessment.aa.ufl.edu/slo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FF00"/>
                </a:solidFill>
                <a:effectLst/>
              </a:rPr>
              <a:t>Writing Measurable Student Learning Outcomes</a:t>
            </a:r>
            <a:endParaRPr lang="en-US" sz="4400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86200"/>
            <a:ext cx="8763000" cy="1752600"/>
          </a:xfrm>
        </p:spPr>
        <p:txBody>
          <a:bodyPr>
            <a:normAutofit/>
          </a:bodyPr>
          <a:lstStyle/>
          <a:p>
            <a:endParaRPr lang="en-US" sz="2400" dirty="0" smtClean="0">
              <a:effectLst/>
            </a:endParaRPr>
          </a:p>
          <a:p>
            <a:r>
              <a:rPr lang="en-US" sz="2400" dirty="0" smtClean="0"/>
              <a:t>Special recognition: University of Florida</a:t>
            </a:r>
            <a:endParaRPr lang="en-US" sz="2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24278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introduce the basic principles of learning and the biological processes…..</a:t>
            </a:r>
          </a:p>
          <a:p>
            <a:r>
              <a:rPr lang="en-US" dirty="0" smtClean="0"/>
              <a:t>Attend a live theater event and discuss its impact on them as an audience member who has a knowledge of theater history.</a:t>
            </a:r>
          </a:p>
          <a:p>
            <a:r>
              <a:rPr lang="en-US" dirty="0" smtClean="0"/>
              <a:t>To familiarize students with 9 to 10 literature or literature related books.</a:t>
            </a:r>
          </a:p>
          <a:p>
            <a:r>
              <a:rPr lang="en-US" dirty="0" smtClean="0"/>
              <a:t>Understanding of American history.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131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students will be able to understand regression models and time series models in economics.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students will be able to interpret and develop regression models and time series models in economics.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or worse? 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070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will know the differences in major contemporary theories in the field of sociology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Students will be able to contrast major contemporary theories in the field of sociology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or worse? Why?</a:t>
            </a:r>
          </a:p>
        </p:txBody>
      </p:sp>
    </p:spTree>
    <p:extLst>
      <p:ext uri="{BB962C8B-B14F-4D97-AF65-F5344CB8AC3E}">
        <p14:creationId xmlns:p14="http://schemas.microsoft.com/office/powerpoint/2010/main" val="2032095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581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1398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Developing Measurable SLOs: </a:t>
            </a:r>
            <a:br>
              <a:rPr lang="en-US" dirty="0" smtClean="0"/>
            </a:br>
            <a:r>
              <a:rPr lang="en-US" dirty="0" smtClean="0"/>
              <a:t>A Three-level Model </a:t>
            </a:r>
            <a:r>
              <a:rPr lang="en-US" sz="2200" dirty="0" smtClean="0"/>
              <a:t>(</a:t>
            </a:r>
            <a:r>
              <a:rPr lang="en-US" sz="2200" dirty="0" err="1" smtClean="0"/>
              <a:t>carriveau</a:t>
            </a:r>
            <a:r>
              <a:rPr lang="en-US" sz="2200" dirty="0" smtClean="0"/>
              <a:t>, 2010)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5965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D9D0FC-DA21-415A-9733-B299E2C527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99D9D0FC-DA21-415A-9733-B299E2C527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86A8979-AA43-4986-9F4D-F5F9BB5071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A86A8979-AA43-4986-9F4D-F5F9BB5071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5E2E9D9-BEE4-40E2-8966-E2FE7A11B3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55E2E9D9-BEE4-40E2-8966-E2FE7A11B3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1FD5115-5F56-498F-8293-7D449CFFA0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C1FD5115-5F56-498F-8293-7D449CFFA0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228600"/>
            <a:ext cx="8839200" cy="6553200"/>
          </a:xfrm>
        </p:spPr>
        <p:txBody>
          <a:bodyPr>
            <a:normAutofit fontScale="25000" lnSpcReduction="20000"/>
          </a:bodyPr>
          <a:lstStyle/>
          <a:p>
            <a:r>
              <a:rPr lang="en-US" sz="4000" b="1" dirty="0"/>
              <a:t>1. Master the depth of knowledge required for a </a:t>
            </a:r>
            <a:r>
              <a:rPr lang="en-US" sz="4000" b="1" dirty="0" smtClean="0"/>
              <a:t>degree</a:t>
            </a:r>
            <a:endParaRPr lang="en-US" sz="4000" dirty="0"/>
          </a:p>
          <a:p>
            <a:r>
              <a:rPr lang="en-US" dirty="0"/>
              <a:t>Articulate disciplinary and interdisciplinary theories, concepts, principles, skills, and practices</a:t>
            </a:r>
          </a:p>
          <a:p>
            <a:r>
              <a:rPr lang="en-US" dirty="0"/>
              <a:t>Synthesize knowledge across courses and other experiences</a:t>
            </a:r>
          </a:p>
          <a:p>
            <a:r>
              <a:rPr lang="en-US" dirty="0"/>
              <a:t>Apply knowledge from core curriculum courses, discipline-based courses, and other experiences in a range of contexts to solve problems and make decisions</a:t>
            </a:r>
            <a:br>
              <a:rPr lang="en-US" dirty="0"/>
            </a:br>
            <a:endParaRPr lang="en-US" dirty="0"/>
          </a:p>
          <a:p>
            <a:r>
              <a:rPr lang="en-US" sz="4000" b="1" dirty="0"/>
              <a:t>2. Demonstrate critical </a:t>
            </a:r>
            <a:r>
              <a:rPr lang="en-US" sz="4000" b="1" dirty="0" smtClean="0"/>
              <a:t>thinking</a:t>
            </a:r>
          </a:p>
          <a:p>
            <a:r>
              <a:rPr lang="en-US" dirty="0" smtClean="0"/>
              <a:t>Evaluate</a:t>
            </a:r>
            <a:r>
              <a:rPr lang="en-US" dirty="0"/>
              <a:t>, analyze, and integrate information from a variety of sources</a:t>
            </a:r>
          </a:p>
          <a:p>
            <a:r>
              <a:rPr lang="en-US" dirty="0"/>
              <a:t>Use appropriate strategies and tools to represent, analyze, and integrate information</a:t>
            </a:r>
          </a:p>
          <a:p>
            <a:r>
              <a:rPr lang="en-US" dirty="0"/>
              <a:t>Develop critical, reasoned positions</a:t>
            </a:r>
            <a:br>
              <a:rPr lang="en-US" dirty="0"/>
            </a:br>
            <a:endParaRPr lang="en-US" dirty="0"/>
          </a:p>
          <a:p>
            <a:r>
              <a:rPr lang="en-US" sz="4000" b="1" dirty="0"/>
              <a:t>3. Communicate </a:t>
            </a:r>
            <a:r>
              <a:rPr lang="en-US" sz="4000" b="1" dirty="0" smtClean="0"/>
              <a:t>effectively</a:t>
            </a:r>
            <a:endParaRPr lang="en-US" sz="4000" dirty="0"/>
          </a:p>
          <a:p>
            <a:r>
              <a:rPr lang="en-US" dirty="0"/>
              <a:t>Demonstrate effective oral communication skills (which could include the use of languages such as American Sign language for those who do not communicate orally)</a:t>
            </a:r>
          </a:p>
          <a:p>
            <a:r>
              <a:rPr lang="en-US" dirty="0"/>
              <a:t>Demonstrate effective writing skills</a:t>
            </a:r>
          </a:p>
          <a:p>
            <a:r>
              <a:rPr lang="en-US" dirty="0"/>
              <a:t>Demonstrate effective nonverbal communication skills (which could include appropriate use of performance, design, or representations such as maps, tables, and graphs)</a:t>
            </a:r>
          </a:p>
          <a:p>
            <a:r>
              <a:rPr lang="en-US" dirty="0"/>
              <a:t>Listen actively and critically</a:t>
            </a:r>
          </a:p>
          <a:p>
            <a:r>
              <a:rPr lang="en-US" dirty="0"/>
              <a:t>Present work effectively to a range of audiences</a:t>
            </a:r>
          </a:p>
          <a:p>
            <a:r>
              <a:rPr lang="en-US" dirty="0"/>
              <a:t>Effectively communicate original and creative ideas</a:t>
            </a:r>
            <a:br>
              <a:rPr lang="en-US" dirty="0"/>
            </a:br>
            <a:endParaRPr lang="en-US" dirty="0"/>
          </a:p>
          <a:p>
            <a:r>
              <a:rPr lang="en-US" sz="4000" b="1" dirty="0"/>
              <a:t>4. Practice personal and social </a:t>
            </a:r>
            <a:r>
              <a:rPr lang="en-US" sz="4000" b="1" dirty="0" smtClean="0"/>
              <a:t>responsibility</a:t>
            </a:r>
            <a:endParaRPr lang="en-US" sz="4000" dirty="0"/>
          </a:p>
          <a:p>
            <a:r>
              <a:rPr lang="en-US" dirty="0"/>
              <a:t>Practice ethical leadership</a:t>
            </a:r>
          </a:p>
          <a:p>
            <a:r>
              <a:rPr lang="en-US" dirty="0"/>
              <a:t>Recognize an ethical dilemma and apply rational decision-making in order to address it</a:t>
            </a:r>
          </a:p>
          <a:p>
            <a:r>
              <a:rPr lang="en-US" dirty="0"/>
              <a:t>Choose ethical courses of action in research and practice</a:t>
            </a:r>
          </a:p>
          <a:p>
            <a:r>
              <a:rPr lang="en-US" dirty="0"/>
              <a:t>Acknowledge and address the consequences of one’s own actions</a:t>
            </a:r>
          </a:p>
          <a:p>
            <a:r>
              <a:rPr lang="en-US" dirty="0"/>
              <a:t>Engage in local and global civic activities</a:t>
            </a:r>
            <a:br>
              <a:rPr lang="en-US" dirty="0"/>
            </a:br>
            <a:endParaRPr lang="en-US" dirty="0"/>
          </a:p>
          <a:p>
            <a:r>
              <a:rPr lang="en-US" sz="4000" b="1" dirty="0"/>
              <a:t>5. Demonstrate social, cultural, and global </a:t>
            </a:r>
            <a:r>
              <a:rPr lang="en-US" sz="4000" b="1" dirty="0" smtClean="0"/>
              <a:t>competence</a:t>
            </a:r>
            <a:endParaRPr lang="en-US" sz="4000" dirty="0"/>
          </a:p>
          <a:p>
            <a:r>
              <a:rPr lang="en-US" dirty="0"/>
              <a:t>Live and work effectively in a diverse and global society</a:t>
            </a:r>
          </a:p>
          <a:p>
            <a:r>
              <a:rPr lang="en-US" dirty="0"/>
              <a:t>Articulate the value of a diverse and global perspective</a:t>
            </a:r>
          </a:p>
          <a:p>
            <a:r>
              <a:rPr lang="en-US" dirty="0"/>
              <a:t>Recognize diverse economic, political, cultural, and religious opinions and practices</a:t>
            </a:r>
            <a:br>
              <a:rPr lang="en-US" dirty="0"/>
            </a:br>
            <a:endParaRPr lang="en-US" dirty="0"/>
          </a:p>
          <a:p>
            <a:r>
              <a:rPr lang="en-US" sz="4900" b="1" dirty="0"/>
              <a:t>6. </a:t>
            </a:r>
            <a:r>
              <a:rPr lang="en-US" sz="4000" b="1" dirty="0"/>
              <a:t>Prepare to engage in lifelong </a:t>
            </a:r>
            <a:r>
              <a:rPr lang="en-US" sz="4000" b="1" dirty="0" smtClean="0"/>
              <a:t>learning</a:t>
            </a:r>
            <a:endParaRPr lang="en-US" sz="4000" dirty="0"/>
          </a:p>
          <a:p>
            <a:r>
              <a:rPr lang="en-US" dirty="0"/>
              <a:t>Exhibit the skills necessary to acquire, organize, reorganize, and interpret new knowledge</a:t>
            </a:r>
          </a:p>
          <a:p>
            <a:r>
              <a:rPr lang="en-US" dirty="0"/>
              <a:t>Show proficiency in current technologies and the ability to adapt to emerging technologies</a:t>
            </a:r>
          </a:p>
          <a:p>
            <a:r>
              <a:rPr lang="en-US" dirty="0"/>
              <a:t>Recognize and participate in activities that enhance wellness of body, mind, and spirit</a:t>
            </a:r>
          </a:p>
          <a:p>
            <a:r>
              <a:rPr lang="en-US" dirty="0"/>
              <a:t>Formulate a plan of personal goals for continued professional growth</a:t>
            </a:r>
          </a:p>
          <a:p>
            <a:r>
              <a:rPr lang="en-US" dirty="0"/>
              <a:t>Demonstrate intellectual curiosity</a:t>
            </a:r>
            <a:br>
              <a:rPr lang="en-US" dirty="0"/>
            </a:br>
            <a:endParaRPr lang="en-US" dirty="0"/>
          </a:p>
          <a:p>
            <a:r>
              <a:rPr lang="en-US" sz="4900" b="1" dirty="0"/>
              <a:t>7. Work </a:t>
            </a:r>
            <a:r>
              <a:rPr lang="en-US" sz="4900" b="1" dirty="0" smtClean="0"/>
              <a:t>collaboratively</a:t>
            </a:r>
          </a:p>
          <a:p>
            <a:r>
              <a:rPr lang="en-US" dirty="0" smtClean="0"/>
              <a:t>Participate </a:t>
            </a:r>
            <a:r>
              <a:rPr lang="en-US" dirty="0"/>
              <a:t>effectively in teams</a:t>
            </a:r>
          </a:p>
          <a:p>
            <a:r>
              <a:rPr lang="en-US" dirty="0"/>
              <a:t>Consider different points of view</a:t>
            </a:r>
          </a:p>
          <a:p>
            <a:r>
              <a:rPr lang="en-US" dirty="0"/>
              <a:t>Work with others to support a shared purpose or goal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202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5481628"/>
              </p:ext>
            </p:extLst>
          </p:nvPr>
        </p:nvGraphicFramePr>
        <p:xfrm>
          <a:off x="457200" y="1600200"/>
          <a:ext cx="82296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Level 1: Learning Goals based on the MSE ALC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68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B500C02-5243-4F4D-9ECA-CA98F15832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CB500C02-5243-4F4D-9ECA-CA98F15832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AA7CBF3-630B-4592-BFEE-74A2126E3D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1AA7CBF3-630B-4592-BFEE-74A2126E3D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3901213-C423-4BC7-85EB-FDE0B8D340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43901213-C423-4BC7-85EB-FDE0B8D340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89DC24E-1387-4968-9D03-4249D2134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A89DC24E-1387-4968-9D03-4249D21343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85909E6-852D-47CD-A852-4381E66DA3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585909E6-852D-47CD-A852-4381E66DA3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8093A01-60A6-4AED-8299-F4E9598ADC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18093A01-60A6-4AED-8299-F4E9598ADC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8DD087A-553F-411E-8D8A-93F8001384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78DD087A-553F-411E-8D8A-93F8001384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3629494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Level 2 – Program Student Learning Outcomes for MSE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948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1AD780B-7B51-4781-AF5F-B9B0F6A507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E1AD780B-7B51-4781-AF5F-B9B0F6A507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E1AD780B-7B51-4781-AF5F-B9B0F6A507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graphicEl>
                                              <a:dgm id="{E1AD780B-7B51-4781-AF5F-B9B0F6A507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DB9EE1-D462-467F-BF6C-7353E430ED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33DB9EE1-D462-467F-BF6C-7353E430ED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33DB9EE1-D462-467F-BF6C-7353E430ED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33DB9EE1-D462-467F-BF6C-7353E430ED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6EC233C-952D-4785-A6A8-AE95F7048E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06EC233C-952D-4785-A6A8-AE95F7048E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graphicEl>
                                              <a:dgm id="{06EC233C-952D-4785-A6A8-AE95F7048E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06EC233C-952D-4785-A6A8-AE95F7048E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62D434-0180-4365-9A49-0B67CCFF1E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A962D434-0180-4365-9A49-0B67CCFF1E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graphicEl>
                                              <a:dgm id="{A962D434-0180-4365-9A49-0B67CCFF1E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graphicEl>
                                              <a:dgm id="{A962D434-0180-4365-9A49-0B67CCFF1E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DDC131C-BE2B-428D-B37C-E6D575A678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graphicEl>
                                              <a:dgm id="{5DDC131C-BE2B-428D-B37C-E6D575A678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graphicEl>
                                              <a:dgm id="{5DDC131C-BE2B-428D-B37C-E6D575A678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5DDC131C-BE2B-428D-B37C-E6D575A678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398FFD-05F4-4D1C-A244-979D2C0E2F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graphicEl>
                                              <a:dgm id="{7C398FFD-05F4-4D1C-A244-979D2C0E2F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graphicEl>
                                              <a:dgm id="{7C398FFD-05F4-4D1C-A244-979D2C0E2F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graphicEl>
                                              <a:dgm id="{7C398FFD-05F4-4D1C-A244-979D2C0E2F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392597"/>
              </p:ext>
            </p:extLst>
          </p:nvPr>
        </p:nvGraphicFramePr>
        <p:xfrm>
          <a:off x="228600" y="1524002"/>
          <a:ext cx="8686800" cy="3902646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</a:tblGrid>
              <a:tr h="8202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 dirty="0" smtClean="0">
                          <a:effectLst/>
                        </a:rPr>
                        <a:t>SLOs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 dirty="0">
                          <a:effectLst/>
                        </a:rPr>
                        <a:t>Additional </a:t>
                      </a:r>
                      <a:r>
                        <a:rPr lang="en-US" sz="1200" b="1" dirty="0" smtClean="0">
                          <a:effectLst/>
                        </a:rPr>
                        <a:t>Assess-</a:t>
                      </a:r>
                      <a:r>
                        <a:rPr lang="en-US" sz="1200" b="1" dirty="0" err="1" smtClean="0">
                          <a:effectLst/>
                        </a:rPr>
                        <a:t>ments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17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Content Knowledge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EMA3050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EMA3066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EMA4714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EMA3080C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EMA3513C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 dirty="0">
                          <a:effectLst/>
                        </a:rPr>
                        <a:t>EMA4714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67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#1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I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R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A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 dirty="0">
                          <a:effectLst/>
                        </a:rPr>
                        <a:t>Senior exit </a:t>
                      </a:r>
                      <a:r>
                        <a:rPr lang="en-US" sz="1200" b="1" dirty="0" smtClean="0">
                          <a:effectLst/>
                        </a:rPr>
                        <a:t>survey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67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#2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I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R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 dirty="0">
                          <a:effectLst/>
                        </a:rPr>
                        <a:t>A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 dirty="0">
                          <a:effectLst/>
                        </a:rPr>
                        <a:t>Senior exit </a:t>
                      </a:r>
                      <a:r>
                        <a:rPr lang="en-US" sz="1200" b="1" dirty="0" smtClean="0">
                          <a:effectLst/>
                        </a:rPr>
                        <a:t>survey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17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Critical Thinking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EMA3066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EMA4223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EMA4714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67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#3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I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R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A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 dirty="0">
                          <a:effectLst/>
                        </a:rPr>
                        <a:t>Senior exit </a:t>
                      </a:r>
                      <a:r>
                        <a:rPr lang="en-US" sz="1200" b="1" dirty="0" smtClean="0">
                          <a:effectLst/>
                        </a:rPr>
                        <a:t>survey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17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 dirty="0" err="1" smtClean="0">
                          <a:effectLst/>
                        </a:rPr>
                        <a:t>Communi-cation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EMA3080C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EMA3013C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EMA3513C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67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 dirty="0">
                          <a:effectLst/>
                        </a:rPr>
                        <a:t>#4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I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 dirty="0">
                          <a:effectLst/>
                        </a:rPr>
                        <a:t>R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A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8605" algn="l"/>
                        </a:tabLst>
                      </a:pPr>
                      <a:r>
                        <a:rPr lang="en-US" sz="1200" b="1" dirty="0">
                          <a:effectLst/>
                        </a:rPr>
                        <a:t>Senior exit </a:t>
                      </a:r>
                      <a:r>
                        <a:rPr lang="en-US" sz="1200" b="1" dirty="0" smtClean="0">
                          <a:effectLst/>
                        </a:rPr>
                        <a:t>survey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effectLst/>
              </a:rPr>
              <a:t>Connecting Program SLOs to Courses </a:t>
            </a:r>
            <a:br>
              <a:rPr lang="en-US" sz="2400" dirty="0" smtClean="0">
                <a:effectLst/>
              </a:rPr>
            </a:br>
            <a:r>
              <a:rPr lang="en-US" sz="2400" dirty="0" smtClean="0">
                <a:effectLst/>
              </a:rPr>
              <a:t>MSE Curriculum Map</a:t>
            </a:r>
            <a:endParaRPr lang="en-US" sz="2400" dirty="0"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878" y="5504765"/>
            <a:ext cx="862626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Assessments in the boxes marked A are conducted using specific homework, exam, or assignment questions aligned with that SLO</a:t>
            </a:r>
            <a:r>
              <a:rPr lang="en-US" sz="1600" b="1" dirty="0" smtClean="0"/>
              <a:t>.</a:t>
            </a:r>
          </a:p>
          <a:p>
            <a:r>
              <a:rPr lang="en-US" sz="1400" b="1" i="1" dirty="0" smtClean="0"/>
              <a:t>Source: 2011-12 MSE Academic Assessment Plan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716448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7352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These are determined by the faculty to teach the course</a:t>
            </a:r>
          </a:p>
          <a:p>
            <a:r>
              <a:rPr lang="en-US" sz="2800" dirty="0" smtClean="0"/>
              <a:t>However, these should directly relate to the program SLOs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3 – Course level SLOs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59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Upon completion of this course, the student will be able to: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Syntax…..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90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904999"/>
            <a:ext cx="8407893" cy="4221479"/>
          </a:xfrm>
        </p:spPr>
        <p:txBody>
          <a:bodyPr/>
          <a:lstStyle/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Participants will be able to:</a:t>
            </a:r>
          </a:p>
          <a:p>
            <a:pPr lvl="1"/>
            <a:r>
              <a:rPr lang="en-US" dirty="0" smtClean="0"/>
              <a:t>Articulate specifications for learning outcomes</a:t>
            </a:r>
          </a:p>
          <a:p>
            <a:pPr lvl="1"/>
            <a:r>
              <a:rPr lang="en-US" dirty="0" smtClean="0"/>
              <a:t>Classify learning outcomes using Bloom’s taxonomy</a:t>
            </a:r>
          </a:p>
          <a:p>
            <a:pPr lvl="1"/>
            <a:r>
              <a:rPr lang="en-US" dirty="0" smtClean="0"/>
              <a:t>Write (or evaluate) student learning outcomes for your course</a:t>
            </a:r>
          </a:p>
          <a:p>
            <a:pPr lvl="1"/>
            <a:r>
              <a:rPr lang="en-US" dirty="0" smtClean="0"/>
              <a:t>Explain how you might assess student learning outcomes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effectLst/>
              </a:rPr>
              <a:t>Today’s Goals</a:t>
            </a:r>
            <a:endParaRPr lang="en-US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9211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Exercise One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Quick thought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7123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Exercise Two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Syllabi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427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there learning outcomes?</a:t>
            </a:r>
          </a:p>
          <a:p>
            <a:r>
              <a:rPr lang="en-US" dirty="0" smtClean="0"/>
              <a:t>Observable?</a:t>
            </a:r>
          </a:p>
          <a:p>
            <a:r>
              <a:rPr lang="en-US" dirty="0" smtClean="0"/>
              <a:t>Measurable?</a:t>
            </a:r>
          </a:p>
          <a:p>
            <a:r>
              <a:rPr lang="en-US" dirty="0" smtClean="0"/>
              <a:t>Direct?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Constructive advice……..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940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Exercise Three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Revise Current Syllabi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5005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or Indirect assessment?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6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Direct assessments </a:t>
            </a:r>
            <a:r>
              <a:rPr lang="en-US" dirty="0"/>
              <a:t>of student learning are those that provide for direct examination or observation of student knowledge or skills against measurable performance indicators.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Indirect assessments </a:t>
            </a:r>
            <a:r>
              <a:rPr lang="en-US" dirty="0"/>
              <a:t>are those that ascertain the opinion or self-report of the extent or value of learning experiences 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00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Review your exams or assessments</a:t>
            </a:r>
          </a:p>
          <a:p>
            <a:r>
              <a:rPr lang="en-US" dirty="0" smtClean="0"/>
              <a:t>Better yet… have one of your colleagues review your exams or assessments</a:t>
            </a:r>
          </a:p>
          <a:p>
            <a:r>
              <a:rPr lang="en-US" dirty="0" smtClean="0"/>
              <a:t>Are your assessments in line with your student learning outcomes (taxonomy)? Many will say yes. On review, most assessments are at fairly low taxonomic levels.</a:t>
            </a:r>
          </a:p>
          <a:p>
            <a:r>
              <a:rPr lang="en-US" dirty="0" smtClean="0"/>
              <a:t>Choose a cognitive level on Bloom’s taxonomy for each question that best reflects the expectations of the </a:t>
            </a:r>
            <a:r>
              <a:rPr lang="en-US" smtClean="0"/>
              <a:t>question…see what you find……..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360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Carriveau</a:t>
            </a:r>
            <a:r>
              <a:rPr lang="en-US" dirty="0"/>
              <a:t>, R. (2010). </a:t>
            </a:r>
            <a:r>
              <a:rPr lang="en-US" i="1" dirty="0"/>
              <a:t>Connecting the dots – Developing student learning outcomes and outcomes-based assessments. </a:t>
            </a:r>
            <a:r>
              <a:rPr lang="en-US" dirty="0"/>
              <a:t>Denton, TX: Fancy Fox </a:t>
            </a:r>
            <a:r>
              <a:rPr lang="en-US" dirty="0" smtClean="0"/>
              <a:t>Publications</a:t>
            </a:r>
          </a:p>
          <a:p>
            <a:r>
              <a:rPr lang="en-US" dirty="0" err="1"/>
              <a:t>Suskie</a:t>
            </a:r>
            <a:r>
              <a:rPr lang="en-US" dirty="0"/>
              <a:t>, L. (2009). </a:t>
            </a:r>
            <a:r>
              <a:rPr lang="en-US" i="1" dirty="0"/>
              <a:t>Assessing student learning: A common sense guide </a:t>
            </a:r>
            <a:r>
              <a:rPr lang="en-US" dirty="0"/>
              <a:t>(2</a:t>
            </a:r>
            <a:r>
              <a:rPr lang="en-US" baseline="30000" dirty="0"/>
              <a:t>nd</a:t>
            </a:r>
            <a:r>
              <a:rPr lang="en-US" dirty="0"/>
              <a:t> ed.) </a:t>
            </a:r>
            <a:r>
              <a:rPr lang="en-US" dirty="0" smtClean="0"/>
              <a:t>San Francisco, CA: </a:t>
            </a:r>
            <a:r>
              <a:rPr lang="en-US" dirty="0" err="1" smtClean="0"/>
              <a:t>Jossey</a:t>
            </a:r>
            <a:r>
              <a:rPr lang="en-US" dirty="0" smtClean="0"/>
              <a:t>-Bass.</a:t>
            </a:r>
            <a:endParaRPr lang="en-US" dirty="0"/>
          </a:p>
          <a:p>
            <a:r>
              <a:rPr lang="en-US" dirty="0" err="1" smtClean="0"/>
              <a:t>Walvoord</a:t>
            </a:r>
            <a:r>
              <a:rPr lang="en-US" dirty="0" smtClean="0"/>
              <a:t>, B. (2010). </a:t>
            </a:r>
            <a:r>
              <a:rPr lang="en-US" i="1" dirty="0" smtClean="0"/>
              <a:t>Assessment clear and simple: A practical guide for institutions, departments, and general education </a:t>
            </a:r>
            <a:r>
              <a:rPr lang="en-US" dirty="0" smtClean="0"/>
              <a:t>(2</a:t>
            </a:r>
            <a:r>
              <a:rPr lang="en-US" baseline="30000" dirty="0" smtClean="0"/>
              <a:t>nd</a:t>
            </a:r>
            <a:r>
              <a:rPr lang="en-US" dirty="0" smtClean="0"/>
              <a:t> ed.). San Francisco, CA: Jossey-Bass.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Additional Resources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7266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30725"/>
          </a:xfrm>
        </p:spPr>
        <p:txBody>
          <a:bodyPr/>
          <a:lstStyle/>
          <a:p>
            <a:r>
              <a:rPr lang="en-US" sz="2400" dirty="0" smtClean="0">
                <a:effectLst/>
              </a:rPr>
              <a:t>SACS-COC = </a:t>
            </a:r>
            <a:r>
              <a:rPr lang="en-US" sz="2400" i="1" dirty="0" smtClean="0">
                <a:effectLst/>
              </a:rPr>
              <a:t>the Southern Association of Colleges and Schools’ Commission on Colleges</a:t>
            </a:r>
          </a:p>
          <a:p>
            <a:r>
              <a:rPr lang="en-US" sz="2400" dirty="0" smtClean="0">
                <a:effectLst/>
              </a:rPr>
              <a:t>State of Texas- legislative mandates</a:t>
            </a:r>
          </a:p>
          <a:p>
            <a:r>
              <a:rPr lang="en-US" sz="2400" dirty="0" smtClean="0">
                <a:effectLst/>
              </a:rPr>
              <a:t>Federal Student Aid</a:t>
            </a:r>
          </a:p>
          <a:p>
            <a:r>
              <a:rPr lang="en-US" sz="2400" dirty="0" smtClean="0"/>
              <a:t>Public Accountability</a:t>
            </a:r>
          </a:p>
          <a:p>
            <a:endParaRPr lang="en-US" sz="2400" dirty="0"/>
          </a:p>
          <a:p>
            <a:r>
              <a:rPr lang="en-US" sz="2400" dirty="0" smtClean="0"/>
              <a:t>Enhance Student Learning!</a:t>
            </a:r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effectLst/>
              </a:rPr>
              <a:t>Why is it Important?</a:t>
            </a:r>
            <a:endParaRPr lang="en-US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08557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3.3.1 </a:t>
            </a:r>
            <a:r>
              <a:rPr lang="en-US" sz="2800" b="1" dirty="0" smtClean="0"/>
              <a:t>- The </a:t>
            </a:r>
            <a:r>
              <a:rPr lang="en-US" sz="2800" b="1" dirty="0"/>
              <a:t>institution identifies expected outcomes, assesses the extent to </a:t>
            </a:r>
            <a:r>
              <a:rPr lang="en-US" sz="2800" b="1" dirty="0" smtClean="0"/>
              <a:t>which it </a:t>
            </a:r>
            <a:r>
              <a:rPr lang="en-US" sz="2800" b="1" dirty="0"/>
              <a:t>achieves these outcomes, and provides evidence of improvement </a:t>
            </a:r>
            <a:r>
              <a:rPr lang="en-US" sz="2800" b="1" dirty="0" smtClean="0"/>
              <a:t>based on </a:t>
            </a:r>
            <a:r>
              <a:rPr lang="en-US" sz="2800" b="1" dirty="0"/>
              <a:t>analysis of the results in each of the following areas: (</a:t>
            </a:r>
            <a:r>
              <a:rPr lang="en-US" sz="2800" b="1" dirty="0" smtClean="0"/>
              <a:t>Institutional effectiveness</a:t>
            </a:r>
            <a:r>
              <a:rPr lang="en-US" sz="2800" b="1" dirty="0"/>
              <a:t>)</a:t>
            </a:r>
          </a:p>
          <a:p>
            <a:pPr marL="45720" indent="0">
              <a:buNone/>
            </a:pPr>
            <a:endParaRPr lang="en-US" sz="2800" b="1" dirty="0" smtClean="0"/>
          </a:p>
          <a:p>
            <a:r>
              <a:rPr lang="en-US" sz="2800" b="1" dirty="0" smtClean="0"/>
              <a:t>3.3.1.1 </a:t>
            </a:r>
            <a:r>
              <a:rPr lang="en-US" sz="2800" b="1" i="1" dirty="0"/>
              <a:t>educational programs, to include student learning outcomes</a:t>
            </a:r>
            <a:endParaRPr lang="en-US" sz="28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SACS Standard 3.3.1.1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87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Student Learning Outcomes </a:t>
            </a:r>
            <a:r>
              <a:rPr lang="en-US" dirty="0" smtClean="0"/>
              <a:t>(SLOs)describe </a:t>
            </a:r>
            <a:r>
              <a:rPr lang="en-US" dirty="0"/>
              <a:t>student learning – what students will know and be able to do as a result of completing a </a:t>
            </a:r>
            <a:r>
              <a:rPr lang="en-US" dirty="0" smtClean="0"/>
              <a:t> </a:t>
            </a:r>
            <a:r>
              <a:rPr lang="en-US" dirty="0"/>
              <a:t>program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Program Goals </a:t>
            </a:r>
            <a:r>
              <a:rPr lang="en-US" dirty="0"/>
              <a:t>do not describe student learning – instead, they describe programmatic elements, such as admission criteria, acceptance and graduation rates,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27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Outputs</a:t>
            </a:r>
            <a:r>
              <a:rPr lang="en-US" dirty="0" smtClean="0"/>
              <a:t> </a:t>
            </a:r>
            <a:r>
              <a:rPr lang="en-US" dirty="0"/>
              <a:t>describe and count what we do and whom we </a:t>
            </a:r>
            <a:r>
              <a:rPr lang="en-US" dirty="0" smtClean="0"/>
              <a:t>reach, </a:t>
            </a:r>
            <a:r>
              <a:rPr lang="en-US" dirty="0"/>
              <a:t>and represent products or services we produce. Processes deliver outputs; what is produced at the end of a process is an output.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An </a:t>
            </a:r>
            <a:r>
              <a:rPr lang="en-US" b="1" dirty="0"/>
              <a:t>outcome</a:t>
            </a:r>
            <a:r>
              <a:rPr lang="en-US" dirty="0"/>
              <a:t> is a level of performance or achievement. It may be associated with a process or its output. Outcomes imply measurement - quantification - of performance.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75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0927792"/>
              </p:ext>
            </p:extLst>
          </p:nvPr>
        </p:nvGraphicFramePr>
        <p:xfrm>
          <a:off x="381000" y="1295400"/>
          <a:ext cx="8407893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1260" cy="10543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Outcomes and outputs: What is the difference?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7E99DF-2431-4FE5-9D6A-24168C7B2B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07E99DF-2431-4FE5-9D6A-24168C7B2B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B874974-829C-4BBB-B80F-D1E6313BE4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DB874974-829C-4BBB-B80F-D1E6313BE4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3C3453-9E1A-433B-84CD-A050E85279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C83C3453-9E1A-433B-84CD-A050E85279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60E108-51E0-4A50-B62D-06C51569A8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5B60E108-51E0-4A50-B62D-06C51569A8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u="sng" dirty="0" smtClean="0"/>
              <a:t>Focus </a:t>
            </a:r>
            <a:r>
              <a:rPr lang="en-US" i="1" u="sng" dirty="0"/>
              <a:t>on what students will know and be able to </a:t>
            </a:r>
            <a:r>
              <a:rPr lang="en-US" i="1" u="sng" dirty="0" smtClean="0"/>
              <a:t>do.</a:t>
            </a:r>
          </a:p>
          <a:p>
            <a:pPr lvl="1"/>
            <a:r>
              <a:rPr lang="en-US" dirty="0"/>
              <a:t>All disciplines have a body of core knowledge that students must learn to be successful as well as a core set of applications of that knowledge in professional settings. </a:t>
            </a:r>
            <a:r>
              <a:rPr lang="en-US" i="1" dirty="0" smtClean="0"/>
              <a:t> </a:t>
            </a:r>
          </a:p>
          <a:p>
            <a:pPr marL="365760" lvl="1" indent="0">
              <a:buNone/>
            </a:pPr>
            <a:endParaRPr lang="en-US" i="1" dirty="0" smtClean="0"/>
          </a:p>
          <a:p>
            <a:r>
              <a:rPr lang="en-US" i="1" u="sng" dirty="0"/>
              <a:t>Describe observable and measureable actions or </a:t>
            </a:r>
            <a:r>
              <a:rPr lang="en-US" i="1" u="sng" dirty="0" smtClean="0"/>
              <a:t>behaviors.</a:t>
            </a:r>
          </a:p>
          <a:p>
            <a:pPr lvl="1"/>
            <a:r>
              <a:rPr lang="en-US" dirty="0"/>
              <a:t>Effective SLOs present a core set of observable, measureable behaviors. Measurement tools vary from quizzes and tests to complex rubrics</a:t>
            </a:r>
            <a:r>
              <a:rPr lang="en-US" dirty="0" smtClean="0"/>
              <a:t>.</a:t>
            </a:r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The key to measurability: an active verb that describes a observable behavior, process, or product </a:t>
            </a:r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A framework for developing SLOs: </a:t>
            </a:r>
            <a:r>
              <a:rPr lang="en-US" dirty="0" smtClean="0">
                <a:hlinkClick r:id="rId3"/>
              </a:rPr>
              <a:t>Bloom’s Taxonomy</a:t>
            </a:r>
            <a:endParaRPr lang="en-US" dirty="0" smtClean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effective student learning outcomes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15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24272"/>
          </a:xfrm>
        </p:spPr>
        <p:txBody>
          <a:bodyPr>
            <a:normAutofit fontScale="77500" lnSpcReduction="20000"/>
          </a:bodyPr>
          <a:lstStyle/>
          <a:p>
            <a:r>
              <a:rPr lang="en-US" i="1" dirty="0"/>
              <a:t>Understand </a:t>
            </a:r>
          </a:p>
          <a:p>
            <a:pPr lvl="1"/>
            <a:r>
              <a:rPr lang="en-US" dirty="0" smtClean="0"/>
              <a:t>An internal process that is indicated by demonstrated behaviors –not recommended for program or course SLOs</a:t>
            </a:r>
          </a:p>
          <a:p>
            <a:r>
              <a:rPr lang="en-US" i="1" dirty="0" smtClean="0"/>
              <a:t>Appreciate; value </a:t>
            </a:r>
          </a:p>
          <a:p>
            <a:pPr lvl="1"/>
            <a:r>
              <a:rPr lang="en-US" dirty="0" smtClean="0"/>
              <a:t>Internal processes </a:t>
            </a:r>
            <a:r>
              <a:rPr lang="en-US" dirty="0"/>
              <a:t>that </a:t>
            </a:r>
            <a:r>
              <a:rPr lang="en-US" dirty="0" smtClean="0"/>
              <a:t>are indicated </a:t>
            </a:r>
            <a:r>
              <a:rPr lang="en-US" dirty="0"/>
              <a:t>by demonstrated </a:t>
            </a:r>
            <a:r>
              <a:rPr lang="en-US" dirty="0" smtClean="0"/>
              <a:t>behaviors closely tied to personal choice</a:t>
            </a:r>
          </a:p>
          <a:p>
            <a:r>
              <a:rPr lang="en-US" i="1" dirty="0" smtClean="0"/>
              <a:t>Become </a:t>
            </a:r>
            <a:r>
              <a:rPr lang="en-US" i="1" dirty="0"/>
              <a:t>familiar </a:t>
            </a:r>
            <a:r>
              <a:rPr lang="en-US" i="1" dirty="0" smtClean="0"/>
              <a:t>with</a:t>
            </a:r>
          </a:p>
          <a:p>
            <a:pPr lvl="1"/>
            <a:r>
              <a:rPr lang="en-US" dirty="0" smtClean="0"/>
              <a:t>Focuses assessment on “becoming familiar,” not familiarity </a:t>
            </a:r>
          </a:p>
          <a:p>
            <a:r>
              <a:rPr lang="en-US" i="1" dirty="0" smtClean="0"/>
              <a:t>Learn </a:t>
            </a:r>
            <a:r>
              <a:rPr lang="en-US" i="1" dirty="0"/>
              <a:t>about, think </a:t>
            </a:r>
            <a:r>
              <a:rPr lang="en-US" i="1" dirty="0" smtClean="0"/>
              <a:t>about</a:t>
            </a:r>
          </a:p>
          <a:p>
            <a:pPr lvl="1"/>
            <a:r>
              <a:rPr lang="en-US" dirty="0" smtClean="0"/>
              <a:t>Not observable; demonstrable through communication or other demonstration of learning</a:t>
            </a:r>
          </a:p>
          <a:p>
            <a:r>
              <a:rPr lang="en-US" i="1" dirty="0" smtClean="0"/>
              <a:t>Become </a:t>
            </a:r>
            <a:r>
              <a:rPr lang="en-US" i="1" dirty="0"/>
              <a:t>aware of, gain an awareness </a:t>
            </a:r>
            <a:r>
              <a:rPr lang="en-US" i="1" dirty="0" smtClean="0"/>
              <a:t>of</a:t>
            </a:r>
          </a:p>
          <a:p>
            <a:pPr lvl="1"/>
            <a:r>
              <a:rPr lang="en-US" dirty="0" smtClean="0"/>
              <a:t>Focuses assessment on becoming and/or gaining – not actual awareness</a:t>
            </a:r>
          </a:p>
          <a:p>
            <a:r>
              <a:rPr lang="en-US" i="1" dirty="0" smtClean="0"/>
              <a:t>Demonstrate </a:t>
            </a:r>
            <a:r>
              <a:rPr lang="en-US" i="1" dirty="0"/>
              <a:t>the ability </a:t>
            </a:r>
            <a:r>
              <a:rPr lang="en-US" i="1" dirty="0" smtClean="0"/>
              <a:t>to</a:t>
            </a:r>
          </a:p>
          <a:p>
            <a:pPr lvl="1"/>
            <a:r>
              <a:rPr lang="en-US" dirty="0" smtClean="0"/>
              <a:t>Focuses assessment on </a:t>
            </a:r>
            <a:r>
              <a:rPr lang="en-US" i="1" dirty="0" smtClean="0"/>
              <a:t>ability</a:t>
            </a:r>
            <a:r>
              <a:rPr lang="en-US" dirty="0" smtClean="0"/>
              <a:t>, not achievement or demonstration of a skill</a:t>
            </a:r>
            <a:endParaRPr lang="en-US" dirty="0"/>
          </a:p>
          <a:p>
            <a:r>
              <a:rPr lang="en-US" dirty="0" smtClean="0"/>
              <a:t>Also introduce, cover, present………..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Verbs and phrases that complicate measurability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24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76225C21E7314AA99559A739339F4B1D"/>
  <p:tag name="TPVERSION" val="5"/>
  <p:tag name="TPFULLVERSION" val="5.0.0.2212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2472</TotalTime>
  <Words>1474</Words>
  <Application>Microsoft Office PowerPoint</Application>
  <PresentationFormat>On-screen Show (4:3)</PresentationFormat>
  <Paragraphs>242</Paragraphs>
  <Slides>27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  <vt:variant>
        <vt:lpstr>Custom Shows</vt:lpstr>
      </vt:variant>
      <vt:variant>
        <vt:i4>2</vt:i4>
      </vt:variant>
    </vt:vector>
  </HeadingPairs>
  <TitlesOfParts>
    <vt:vector size="30" baseType="lpstr">
      <vt:lpstr>Concourse</vt:lpstr>
      <vt:lpstr>Writing Measurable Student Learning Outcomes</vt:lpstr>
      <vt:lpstr>Today’s Goals</vt:lpstr>
      <vt:lpstr>Why is it Important?</vt:lpstr>
      <vt:lpstr>SACS Standard 3.3.1.1</vt:lpstr>
      <vt:lpstr>Definitions</vt:lpstr>
      <vt:lpstr>definitions</vt:lpstr>
      <vt:lpstr>Outcomes and outputs: What is the difference?</vt:lpstr>
      <vt:lpstr>characteristics of effective student learning outcomes</vt:lpstr>
      <vt:lpstr>Verbs and phrases that complicate measurability</vt:lpstr>
      <vt:lpstr>Learning Objectives?</vt:lpstr>
      <vt:lpstr>Better or worse? Why?</vt:lpstr>
      <vt:lpstr>Better or worse? Why?</vt:lpstr>
      <vt:lpstr>Developing Measurable SLOs:  A Three-level Model (carriveau, 2010)</vt:lpstr>
      <vt:lpstr>PowerPoint Presentation</vt:lpstr>
      <vt:lpstr>Level 1: Learning Goals based on the MSE ALC</vt:lpstr>
      <vt:lpstr>Level 2 – Program Student Learning Outcomes for MSE</vt:lpstr>
      <vt:lpstr>Connecting Program SLOs to Courses  MSE Curriculum Map</vt:lpstr>
      <vt:lpstr>Level 3 – Course level SLOs</vt:lpstr>
      <vt:lpstr>Easy Syntax…..</vt:lpstr>
      <vt:lpstr>Exercise One</vt:lpstr>
      <vt:lpstr>Exercise Two</vt:lpstr>
      <vt:lpstr>Review</vt:lpstr>
      <vt:lpstr>Exercise Three</vt:lpstr>
      <vt:lpstr>Direct or Indirect assessment?</vt:lpstr>
      <vt:lpstr>Definitions</vt:lpstr>
      <vt:lpstr>Homework</vt:lpstr>
      <vt:lpstr>Additional Resources</vt:lpstr>
      <vt:lpstr>Short Overview</vt:lpstr>
      <vt:lpstr>DCP 12-14-11</vt:lpstr>
    </vt:vector>
  </TitlesOfParts>
  <Company>UF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Brophy,Timothy S</dc:creator>
  <cp:lastModifiedBy>Sabrina Stachowski</cp:lastModifiedBy>
  <cp:revision>267</cp:revision>
  <cp:lastPrinted>2011-08-12T13:59:27Z</cp:lastPrinted>
  <dcterms:created xsi:type="dcterms:W3CDTF">2011-08-05T11:58:20Z</dcterms:created>
  <dcterms:modified xsi:type="dcterms:W3CDTF">2013-01-23T17:27:26Z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TC102037751033</vt:lpwstr>
  </property>
</Properties>
</file>