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32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FF108-83D7-D870-7E97-9CEDC0225F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BCB4C9-A164-45D5-4861-7E692BFAD1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AA8C99-B05F-B05D-00D1-23937B2F9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D3106-AF94-49E1-8F9F-F53C62122C33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C91868-1BE6-E461-05F9-1C0930B4C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4164BC-7BF2-A61F-49A6-84D320A18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7CE20-2E78-4346-A208-B685C34829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96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BCE4F-CA69-6FA7-E9DB-943D71658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28D01F-8620-11F6-5733-E5D8965D1F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5BA43D-3ABC-1809-8744-0E069CB4D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D3106-AF94-49E1-8F9F-F53C62122C33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9E3830-9C2E-4F51-F976-B876A8BC4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418E3-2729-FBAF-F852-59B4817DF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7CE20-2E78-4346-A208-B685C34829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849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20456A-508B-3E4D-00C0-2BBB8BCCA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B143A2-AC3A-E7DA-E529-46B9DF00F9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7A74DD-EEC6-868F-0D49-3A2A2F816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D3106-AF94-49E1-8F9F-F53C62122C33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BA2E3D-EE19-8CCC-FEA6-4CE3A4069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90F11C-A3C5-89E7-7091-A88E0F853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7CE20-2E78-4346-A208-B685C34829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037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C5F5E-3990-E8AE-09B3-1E4CCE8BF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10B977-C5B1-D677-C073-52FDF6CB28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C4338F-8CFA-7B10-6753-51CCE983E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D3106-AF94-49E1-8F9F-F53C62122C33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14F04C-21E1-5325-F0D0-60A8275B7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302C33-7D69-84DC-7EB0-4089A958F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7CE20-2E78-4346-A208-B685C34829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70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209D7-19BA-EDCC-7285-7931CB038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57CAC0-59BD-44AF-85A4-1215FC38C2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B537A9-DE7B-EF4D-2B6B-217FDC952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D3106-AF94-49E1-8F9F-F53C62122C33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1B588C-F672-5F9D-6940-15FDBB086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8DBD30-7F31-5BE5-3C9A-85945EC19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7CE20-2E78-4346-A208-B685C34829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743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E1255-3EEE-27C1-4F59-B8B67F25A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70A977-7358-8263-8972-BF73314CC2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046917-EA61-30DE-144F-0D98E3348E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56386B-682E-1F43-0EC8-D27742D2E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D3106-AF94-49E1-8F9F-F53C62122C33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637476-6505-B5FE-AAEC-9F6681996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5D7427-A102-7CC7-BC40-02C3F6909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7CE20-2E78-4346-A208-B685C34829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48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1F9B2-765C-B351-9DF9-5A67DB9A0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A31B82-64A4-17B1-8781-EDBD0F0CAC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F527B6-EFCF-FBD9-D8B8-D456B094A0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40A9E6-A240-CC94-7C80-0CD2479FA6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427DE0-EF39-7B63-AE3C-529C81A23D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4A1B11-C167-3477-1033-C78A0DEEF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D3106-AF94-49E1-8F9F-F53C62122C33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4DC796B-A0E0-1091-F6BE-C260F3E77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06581F-1171-9163-1853-9F250A367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7CE20-2E78-4346-A208-B685C34829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3957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2A797-DD76-5463-6EF8-A370B145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53129A-C1DB-ADFD-69F2-FCCB150BA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D3106-AF94-49E1-8F9F-F53C62122C33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8A2276-833E-0700-9D1C-437B01E7A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149F8C-6017-C2A8-2BF0-2F9321337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7CE20-2E78-4346-A208-B685C34829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4881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F87D0C-0412-FA00-A7B5-7BBA7066F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D3106-AF94-49E1-8F9F-F53C62122C33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3E15D1-EEDB-C80E-A8D8-FAF85F541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8776EC-0546-F491-9CA8-2A3C86874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7CE20-2E78-4346-A208-B685C34829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770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7DEB0-BD1E-67FD-EE22-0F01252BF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B0FAED-625D-B884-EBF6-9147322F27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6C8052-4F7B-0871-18C2-93CBCBAB7A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45A3B2-A321-EE6E-C7EA-98E7636E2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D3106-AF94-49E1-8F9F-F53C62122C33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1448AC-9782-539D-14BA-15C0CAAC5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DBA79C-01E7-11CF-45CA-AE2EE8F6C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7CE20-2E78-4346-A208-B685C34829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859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EA2CE-073F-9134-BC9B-E38309339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A68784-EAAE-EDD5-B76E-88B300E13A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3C9BEB-1503-6312-46A4-247C1C7669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130763-B731-46AC-D128-6C65AD1DB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D3106-AF94-49E1-8F9F-F53C62122C33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5742EA-C156-367F-CB04-A487A58D8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359123-1746-6DC7-4BCF-AD34CBCF9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7CE20-2E78-4346-A208-B685C34829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794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8884900-DD39-CD35-DCAB-4FB39254B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9538E0-DCA4-E0C9-28C0-3D6BA54F56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0D3C29-B9CE-CA9B-B197-A9815D22F1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F7D3106-AF94-49E1-8F9F-F53C62122C33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68C1D1-ADFF-17D3-EE35-0689C45177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06FB89-187A-FDB6-9E30-A4B5D866D0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247CE20-2E78-4346-A208-B685C34829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440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99EDBA2-C7C5-89F6-D546-60B0D9D30609}"/>
              </a:ext>
            </a:extLst>
          </p:cNvPr>
          <p:cNvSpPr txBox="1"/>
          <p:nvPr/>
        </p:nvSpPr>
        <p:spPr>
          <a:xfrm>
            <a:off x="50449" y="104021"/>
            <a:ext cx="11563927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dirty="0"/>
              <a:t>Information regarding TAMU Core Curriculum Assessment can be found here: </a:t>
            </a:r>
            <a:r>
              <a:rPr lang="en-US" sz="2500" b="1" dirty="0">
                <a:solidFill>
                  <a:schemeClr val="accent1"/>
                </a:solidFill>
              </a:rPr>
              <a:t>https://assessment.tamu.edu/assessment/core-curriculum-assessment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B5AAB0-6D20-5045-9673-2BF669C646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931" t="3533" r="406" b="20029"/>
          <a:stretch/>
        </p:blipFill>
        <p:spPr>
          <a:xfrm>
            <a:off x="50449" y="1016245"/>
            <a:ext cx="12040165" cy="522059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1DA48EE-3772-06C8-2B03-2890C3E757D1}"/>
              </a:ext>
            </a:extLst>
          </p:cNvPr>
          <p:cNvSpPr/>
          <p:nvPr/>
        </p:nvSpPr>
        <p:spPr>
          <a:xfrm>
            <a:off x="3878317" y="4792717"/>
            <a:ext cx="2011680" cy="3720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7255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32987C-1032-5894-970A-A62BBDD7F6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637" t="10132" r="8811" b="50000"/>
          <a:stretch/>
        </p:blipFill>
        <p:spPr>
          <a:xfrm>
            <a:off x="50449" y="965795"/>
            <a:ext cx="12030395" cy="38016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B96835-7DEF-05D6-13E5-854AD62856CE}"/>
              </a:ext>
            </a:extLst>
          </p:cNvPr>
          <p:cNvSpPr txBox="1"/>
          <p:nvPr/>
        </p:nvSpPr>
        <p:spPr>
          <a:xfrm>
            <a:off x="50449" y="104021"/>
            <a:ext cx="11873741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dirty="0"/>
              <a:t>Submitting artifacts through Canvas is the simplest process to meet the requirements for assessment </a:t>
            </a:r>
            <a:r>
              <a:rPr lang="en-US" sz="2500" dirty="0">
                <a:sym typeface="Wingdings" panose="05000000000000000000" pitchFamily="2" charset="2"/>
              </a:rPr>
              <a:t> </a:t>
            </a:r>
            <a:r>
              <a:rPr lang="en-US" sz="2500" b="1" dirty="0">
                <a:solidFill>
                  <a:schemeClr val="accent1"/>
                </a:solidFill>
                <a:sym typeface="Wingdings" panose="05000000000000000000" pitchFamily="2" charset="2"/>
              </a:rPr>
              <a:t>First enable Core Curriculum Assessment in Canvas</a:t>
            </a:r>
            <a:endParaRPr lang="en-US" sz="2500" b="1" dirty="0">
              <a:solidFill>
                <a:schemeClr val="accent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A6921A-504E-155B-52D4-6475F7D55B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288" t="9136" r="18106" b="9520"/>
          <a:stretch/>
        </p:blipFill>
        <p:spPr>
          <a:xfrm>
            <a:off x="6207156" y="2359152"/>
            <a:ext cx="5984844" cy="439482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4F26924-60E2-7934-D08B-369F75D2B6C4}"/>
              </a:ext>
            </a:extLst>
          </p:cNvPr>
          <p:cNvSpPr/>
          <p:nvPr/>
        </p:nvSpPr>
        <p:spPr>
          <a:xfrm>
            <a:off x="693683" y="3260309"/>
            <a:ext cx="1349528" cy="214411"/>
          </a:xfrm>
          <a:prstGeom prst="rect">
            <a:avLst/>
          </a:prstGeom>
          <a:solidFill>
            <a:srgbClr val="FFC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D2420A-2AA4-EE8C-131E-B7246E97EC27}"/>
              </a:ext>
            </a:extLst>
          </p:cNvPr>
          <p:cNvSpPr/>
          <p:nvPr/>
        </p:nvSpPr>
        <p:spPr>
          <a:xfrm>
            <a:off x="695171" y="3501224"/>
            <a:ext cx="2008272" cy="214411"/>
          </a:xfrm>
          <a:prstGeom prst="rect">
            <a:avLst/>
          </a:prstGeom>
          <a:solidFill>
            <a:srgbClr val="FFC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E822B79-1852-CF54-95A1-D00B40EA8864}"/>
              </a:ext>
            </a:extLst>
          </p:cNvPr>
          <p:cNvCxnSpPr>
            <a:cxnSpLocks/>
          </p:cNvCxnSpPr>
          <p:nvPr/>
        </p:nvCxnSpPr>
        <p:spPr>
          <a:xfrm>
            <a:off x="5758070" y="6586331"/>
            <a:ext cx="455712" cy="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016D2EA-E6BF-AC00-390B-B17AE69B891E}"/>
              </a:ext>
            </a:extLst>
          </p:cNvPr>
          <p:cNvCxnSpPr>
            <a:cxnSpLocks/>
          </p:cNvCxnSpPr>
          <p:nvPr/>
        </p:nvCxnSpPr>
        <p:spPr>
          <a:xfrm>
            <a:off x="8249479" y="2517913"/>
            <a:ext cx="455712" cy="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Graphic 16" descr="Mouse with solid fill">
            <a:extLst>
              <a:ext uri="{FF2B5EF4-FFF2-40B4-BE49-F238E27FC236}">
                <a16:creationId xmlns:a16="http://schemas.microsoft.com/office/drawing/2014/main" id="{531AC434-76BD-9AC3-FD93-C686B361F3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13510" y="2339274"/>
            <a:ext cx="649357" cy="649357"/>
          </a:xfrm>
          <a:prstGeom prst="rect">
            <a:avLst/>
          </a:prstGeom>
        </p:spPr>
      </p:pic>
      <p:pic>
        <p:nvPicPr>
          <p:cNvPr id="18" name="Graphic 17" descr="Mouse with solid fill">
            <a:extLst>
              <a:ext uri="{FF2B5EF4-FFF2-40B4-BE49-F238E27FC236}">
                <a16:creationId xmlns:a16="http://schemas.microsoft.com/office/drawing/2014/main" id="{0FD38B80-9685-549B-24F3-7F9867A17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95970" y="6240286"/>
            <a:ext cx="649357" cy="64935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64FDC3F-A0E4-E98D-84D3-AB93B60D1A29}"/>
              </a:ext>
            </a:extLst>
          </p:cNvPr>
          <p:cNvSpPr txBox="1"/>
          <p:nvPr/>
        </p:nvSpPr>
        <p:spPr>
          <a:xfrm>
            <a:off x="5368937" y="6546815"/>
            <a:ext cx="4439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44F0F6B-8ADF-AAE2-62C9-4886D5731ADE}"/>
              </a:ext>
            </a:extLst>
          </p:cNvPr>
          <p:cNvSpPr txBox="1"/>
          <p:nvPr/>
        </p:nvSpPr>
        <p:spPr>
          <a:xfrm>
            <a:off x="7889474" y="2645803"/>
            <a:ext cx="4439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6358352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32987C-1032-5894-970A-A62BBDD7F6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637" t="10132" r="8811" b="50000"/>
          <a:stretch/>
        </p:blipFill>
        <p:spPr>
          <a:xfrm>
            <a:off x="50449" y="965795"/>
            <a:ext cx="12030395" cy="38016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B96835-7DEF-05D6-13E5-854AD62856CE}"/>
              </a:ext>
            </a:extLst>
          </p:cNvPr>
          <p:cNvSpPr txBox="1"/>
          <p:nvPr/>
        </p:nvSpPr>
        <p:spPr>
          <a:xfrm>
            <a:off x="50449" y="104021"/>
            <a:ext cx="11873741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chemeClr val="bg1">
                    <a:lumMod val="65000"/>
                  </a:schemeClr>
                </a:solidFill>
              </a:rPr>
              <a:t>Submitting artifacts through Canvas is the simplest process to meet the requirements for assessment </a:t>
            </a:r>
            <a:r>
              <a:rPr lang="en-US" sz="2500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lang="en-US" sz="2500" b="1" dirty="0">
                <a:solidFill>
                  <a:schemeClr val="accent1"/>
                </a:solidFill>
                <a:sym typeface="Wingdings" panose="05000000000000000000" pitchFamily="2" charset="2"/>
              </a:rPr>
              <a:t>First enable Core Curriculum Assessment in Canvas</a:t>
            </a:r>
            <a:endParaRPr lang="en-US" sz="2500" b="1" dirty="0">
              <a:solidFill>
                <a:schemeClr val="accent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4F26924-60E2-7934-D08B-369F75D2B6C4}"/>
              </a:ext>
            </a:extLst>
          </p:cNvPr>
          <p:cNvSpPr/>
          <p:nvPr/>
        </p:nvSpPr>
        <p:spPr>
          <a:xfrm>
            <a:off x="693683" y="3906005"/>
            <a:ext cx="1349528" cy="214411"/>
          </a:xfrm>
          <a:prstGeom prst="rect">
            <a:avLst/>
          </a:prstGeom>
          <a:solidFill>
            <a:srgbClr val="FFC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D2420A-2AA4-EE8C-131E-B7246E97EC27}"/>
              </a:ext>
            </a:extLst>
          </p:cNvPr>
          <p:cNvSpPr/>
          <p:nvPr/>
        </p:nvSpPr>
        <p:spPr>
          <a:xfrm>
            <a:off x="693683" y="3691594"/>
            <a:ext cx="5455326" cy="214411"/>
          </a:xfrm>
          <a:prstGeom prst="rect">
            <a:avLst/>
          </a:prstGeom>
          <a:solidFill>
            <a:srgbClr val="FFC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826CDCD-5574-0AD3-1242-2527CCDAA6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782" t="9136" r="25142" b="9887"/>
          <a:stretch/>
        </p:blipFill>
        <p:spPr>
          <a:xfrm>
            <a:off x="6203978" y="2390307"/>
            <a:ext cx="4913232" cy="439826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8018CA1-3304-F9A3-6444-5EA87532B4D7}"/>
              </a:ext>
            </a:extLst>
          </p:cNvPr>
          <p:cNvSpPr/>
          <p:nvPr/>
        </p:nvSpPr>
        <p:spPr>
          <a:xfrm>
            <a:off x="11117210" y="2390307"/>
            <a:ext cx="806980" cy="244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0D4DD13-E164-A258-13F2-541406F1B028}"/>
              </a:ext>
            </a:extLst>
          </p:cNvPr>
          <p:cNvCxnSpPr>
            <a:cxnSpLocks/>
          </p:cNvCxnSpPr>
          <p:nvPr/>
        </p:nvCxnSpPr>
        <p:spPr>
          <a:xfrm flipH="1">
            <a:off x="9852991" y="4313583"/>
            <a:ext cx="455712" cy="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Graphic 12" descr="Mouse with solid fill">
            <a:extLst>
              <a:ext uri="{FF2B5EF4-FFF2-40B4-BE49-F238E27FC236}">
                <a16:creationId xmlns:a16="http://schemas.microsoft.com/office/drawing/2014/main" id="{4D29F987-B66B-A1C6-8577-43D9266385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21502" y="4066930"/>
            <a:ext cx="649357" cy="64935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76CD5E8-4C61-999B-A1E7-4DF5AA304A83}"/>
              </a:ext>
            </a:extLst>
          </p:cNvPr>
          <p:cNvSpPr/>
          <p:nvPr/>
        </p:nvSpPr>
        <p:spPr>
          <a:xfrm>
            <a:off x="681184" y="4120416"/>
            <a:ext cx="2664990" cy="214411"/>
          </a:xfrm>
          <a:prstGeom prst="rect">
            <a:avLst/>
          </a:prstGeom>
          <a:solidFill>
            <a:srgbClr val="FFC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2CB618B-770D-35FA-A63B-228CDC079F0E}"/>
              </a:ext>
            </a:extLst>
          </p:cNvPr>
          <p:cNvSpPr txBox="1"/>
          <p:nvPr/>
        </p:nvSpPr>
        <p:spPr>
          <a:xfrm>
            <a:off x="10221502" y="4355872"/>
            <a:ext cx="7175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3 &amp; 4</a:t>
            </a:r>
          </a:p>
        </p:txBody>
      </p:sp>
    </p:spTree>
    <p:extLst>
      <p:ext uri="{BB962C8B-B14F-4D97-AF65-F5344CB8AC3E}">
        <p14:creationId xmlns:p14="http://schemas.microsoft.com/office/powerpoint/2010/main" val="35537398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F4A4B9-27D5-8161-0DD3-C0C25ED951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468" t="8322" r="8261" b="78819"/>
          <a:stretch/>
        </p:blipFill>
        <p:spPr>
          <a:xfrm>
            <a:off x="114396" y="1350517"/>
            <a:ext cx="11809794" cy="12121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A0C2BD-8C14-2BAE-8312-0B7296283115}"/>
              </a:ext>
            </a:extLst>
          </p:cNvPr>
          <p:cNvSpPr txBox="1"/>
          <p:nvPr/>
        </p:nvSpPr>
        <p:spPr>
          <a:xfrm>
            <a:off x="50449" y="104021"/>
            <a:ext cx="11873741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chemeClr val="bg1">
                    <a:lumMod val="65000"/>
                  </a:schemeClr>
                </a:solidFill>
              </a:rPr>
              <a:t>Submitting artifacts through Canvas is the simplest process to meet the requirements for assessment </a:t>
            </a:r>
            <a:r>
              <a:rPr lang="en-US" sz="2500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lang="en-US" sz="2500" b="1" dirty="0">
                <a:solidFill>
                  <a:schemeClr val="accent1"/>
                </a:solidFill>
                <a:sym typeface="Wingdings" panose="05000000000000000000" pitchFamily="2" charset="2"/>
              </a:rPr>
              <a:t>Then select assessment from which artifacts will be submitted for assessment</a:t>
            </a:r>
            <a:endParaRPr lang="en-US" sz="2500" b="1" dirty="0">
              <a:solidFill>
                <a:schemeClr val="accent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32EA16-A726-E44D-BD2D-DDD033EA3111}"/>
              </a:ext>
            </a:extLst>
          </p:cNvPr>
          <p:cNvSpPr/>
          <p:nvPr/>
        </p:nvSpPr>
        <p:spPr>
          <a:xfrm>
            <a:off x="183473" y="1703768"/>
            <a:ext cx="6025169" cy="214411"/>
          </a:xfrm>
          <a:prstGeom prst="rect">
            <a:avLst/>
          </a:prstGeom>
          <a:solidFill>
            <a:srgbClr val="FFC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0B78E1B-E072-BA84-7CF2-21F328D5162B}"/>
              </a:ext>
            </a:extLst>
          </p:cNvPr>
          <p:cNvSpPr/>
          <p:nvPr/>
        </p:nvSpPr>
        <p:spPr>
          <a:xfrm>
            <a:off x="10461227" y="2081025"/>
            <a:ext cx="806980" cy="244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ABF93E-0DD7-0356-51EB-CF3B7B7257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359" t="14577" r="9185" b="11447"/>
          <a:stretch/>
        </p:blipFill>
        <p:spPr>
          <a:xfrm>
            <a:off x="5035826" y="2805506"/>
            <a:ext cx="7041778" cy="3766328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B81563C-61BB-B0B2-1B8E-53BF6D324806}"/>
              </a:ext>
            </a:extLst>
          </p:cNvPr>
          <p:cNvCxnSpPr>
            <a:cxnSpLocks/>
          </p:cNvCxnSpPr>
          <p:nvPr/>
        </p:nvCxnSpPr>
        <p:spPr>
          <a:xfrm>
            <a:off x="4580114" y="6414804"/>
            <a:ext cx="455712" cy="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CD81407-AA94-1048-EE63-09A16C7A7614}"/>
              </a:ext>
            </a:extLst>
          </p:cNvPr>
          <p:cNvCxnSpPr>
            <a:cxnSpLocks/>
          </p:cNvCxnSpPr>
          <p:nvPr/>
        </p:nvCxnSpPr>
        <p:spPr>
          <a:xfrm>
            <a:off x="8322365" y="4017648"/>
            <a:ext cx="455712" cy="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Graphic 11" descr="Mouse with solid fill">
            <a:extLst>
              <a:ext uri="{FF2B5EF4-FFF2-40B4-BE49-F238E27FC236}">
                <a16:creationId xmlns:a16="http://schemas.microsoft.com/office/drawing/2014/main" id="{C8F36A04-8225-5F24-55B4-A66D5DC3E2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45895" y="3747615"/>
            <a:ext cx="649357" cy="649357"/>
          </a:xfrm>
          <a:prstGeom prst="rect">
            <a:avLst/>
          </a:prstGeom>
        </p:spPr>
      </p:pic>
      <p:pic>
        <p:nvPicPr>
          <p:cNvPr id="13" name="Graphic 12" descr="Mouse with solid fill">
            <a:extLst>
              <a:ext uri="{FF2B5EF4-FFF2-40B4-BE49-F238E27FC236}">
                <a16:creationId xmlns:a16="http://schemas.microsoft.com/office/drawing/2014/main" id="{21A0B7A4-F9DA-BF10-5956-28857FC2D0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16526" y="6090125"/>
            <a:ext cx="649357" cy="64935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C312581-2870-7952-3442-3437043C16B8}"/>
              </a:ext>
            </a:extLst>
          </p:cNvPr>
          <p:cNvSpPr/>
          <p:nvPr/>
        </p:nvSpPr>
        <p:spPr>
          <a:xfrm>
            <a:off x="2200375" y="2120584"/>
            <a:ext cx="3895626" cy="214411"/>
          </a:xfrm>
          <a:prstGeom prst="rect">
            <a:avLst/>
          </a:prstGeom>
          <a:solidFill>
            <a:srgbClr val="FFC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7ED545-0408-2835-FFC0-72EE4228E046}"/>
              </a:ext>
            </a:extLst>
          </p:cNvPr>
          <p:cNvSpPr/>
          <p:nvPr/>
        </p:nvSpPr>
        <p:spPr>
          <a:xfrm>
            <a:off x="464341" y="2349493"/>
            <a:ext cx="2133085" cy="214411"/>
          </a:xfrm>
          <a:prstGeom prst="rect">
            <a:avLst/>
          </a:prstGeom>
          <a:solidFill>
            <a:srgbClr val="FFC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C514182-DEDC-F12D-4E08-2F3A9EFDAACD}"/>
              </a:ext>
            </a:extLst>
          </p:cNvPr>
          <p:cNvSpPr txBox="1"/>
          <p:nvPr/>
        </p:nvSpPr>
        <p:spPr>
          <a:xfrm>
            <a:off x="4184933" y="6403280"/>
            <a:ext cx="4439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5353E7C-75B1-34CB-F1F1-612727E00E36}"/>
              </a:ext>
            </a:extLst>
          </p:cNvPr>
          <p:cNvSpPr txBox="1"/>
          <p:nvPr/>
        </p:nvSpPr>
        <p:spPr>
          <a:xfrm>
            <a:off x="7907491" y="4059041"/>
            <a:ext cx="4439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7835892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F4A4B9-27D5-8161-0DD3-C0C25ED951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468" t="8322" r="8261" b="74655"/>
          <a:stretch/>
        </p:blipFill>
        <p:spPr>
          <a:xfrm>
            <a:off x="114396" y="1350517"/>
            <a:ext cx="11809794" cy="1604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A0C2BD-8C14-2BAE-8312-0B7296283115}"/>
              </a:ext>
            </a:extLst>
          </p:cNvPr>
          <p:cNvSpPr txBox="1"/>
          <p:nvPr/>
        </p:nvSpPr>
        <p:spPr>
          <a:xfrm>
            <a:off x="50449" y="104021"/>
            <a:ext cx="11873741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chemeClr val="bg1">
                    <a:lumMod val="65000"/>
                  </a:schemeClr>
                </a:solidFill>
              </a:rPr>
              <a:t>Submitting artifacts through Canvas is the simplest process to meet the requirements for assessment </a:t>
            </a:r>
            <a:r>
              <a:rPr lang="en-US" sz="2500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lang="en-US" sz="2500" b="1" dirty="0">
                <a:solidFill>
                  <a:schemeClr val="accent1"/>
                </a:solidFill>
                <a:sym typeface="Wingdings" panose="05000000000000000000" pitchFamily="2" charset="2"/>
              </a:rPr>
              <a:t>Then select assessment from which artifacts will be submitted for assessment</a:t>
            </a:r>
            <a:endParaRPr lang="en-US" sz="2500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0B78E1B-E072-BA84-7CF2-21F328D5162B}"/>
              </a:ext>
            </a:extLst>
          </p:cNvPr>
          <p:cNvSpPr/>
          <p:nvPr/>
        </p:nvSpPr>
        <p:spPr>
          <a:xfrm>
            <a:off x="10461227" y="2081025"/>
            <a:ext cx="806980" cy="244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ABF93E-0DD7-0356-51EB-CF3B7B7257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359" t="14577" r="9185" b="11447"/>
          <a:stretch/>
        </p:blipFill>
        <p:spPr>
          <a:xfrm>
            <a:off x="5035826" y="2805506"/>
            <a:ext cx="7041778" cy="3766328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CD81407-AA94-1048-EE63-09A16C7A7614}"/>
              </a:ext>
            </a:extLst>
          </p:cNvPr>
          <p:cNvCxnSpPr>
            <a:cxnSpLocks/>
          </p:cNvCxnSpPr>
          <p:nvPr/>
        </p:nvCxnSpPr>
        <p:spPr>
          <a:xfrm>
            <a:off x="5746211" y="3015837"/>
            <a:ext cx="455712" cy="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Graphic 11" descr="Mouse with solid fill">
            <a:extLst>
              <a:ext uri="{FF2B5EF4-FFF2-40B4-BE49-F238E27FC236}">
                <a16:creationId xmlns:a16="http://schemas.microsoft.com/office/drawing/2014/main" id="{C8F36A04-8225-5F24-55B4-A66D5DC3E2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33308" y="2734472"/>
            <a:ext cx="649357" cy="64935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57ED545-0408-2835-FFC0-72EE4228E046}"/>
              </a:ext>
            </a:extLst>
          </p:cNvPr>
          <p:cNvSpPr/>
          <p:nvPr/>
        </p:nvSpPr>
        <p:spPr>
          <a:xfrm>
            <a:off x="490845" y="2544585"/>
            <a:ext cx="8287232" cy="214411"/>
          </a:xfrm>
          <a:prstGeom prst="rect">
            <a:avLst/>
          </a:prstGeom>
          <a:solidFill>
            <a:srgbClr val="FFC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97EA37-B738-5DB4-FA09-109CC3E49209}"/>
              </a:ext>
            </a:extLst>
          </p:cNvPr>
          <p:cNvSpPr txBox="1"/>
          <p:nvPr/>
        </p:nvSpPr>
        <p:spPr>
          <a:xfrm>
            <a:off x="5402876" y="3052524"/>
            <a:ext cx="4439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0220585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F4A4B9-27D5-8161-0DD3-C0C25ED951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468" t="8322" r="8261" b="74655"/>
          <a:stretch/>
        </p:blipFill>
        <p:spPr>
          <a:xfrm>
            <a:off x="114396" y="1350517"/>
            <a:ext cx="11809794" cy="1604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A0C2BD-8C14-2BAE-8312-0B7296283115}"/>
              </a:ext>
            </a:extLst>
          </p:cNvPr>
          <p:cNvSpPr txBox="1"/>
          <p:nvPr/>
        </p:nvSpPr>
        <p:spPr>
          <a:xfrm>
            <a:off x="50449" y="104021"/>
            <a:ext cx="11873741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chemeClr val="bg1">
                    <a:lumMod val="65000"/>
                  </a:schemeClr>
                </a:solidFill>
              </a:rPr>
              <a:t>Submitting artifacts through Canvas is the simplest process to meet the requirements for assessment </a:t>
            </a:r>
            <a:r>
              <a:rPr lang="en-US" sz="2500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lang="en-US" sz="2500" b="1" dirty="0">
                <a:solidFill>
                  <a:schemeClr val="accent1"/>
                </a:solidFill>
                <a:sym typeface="Wingdings" panose="05000000000000000000" pitchFamily="2" charset="2"/>
              </a:rPr>
              <a:t>Then select assessment from which artifacts will be submitted for assessment</a:t>
            </a:r>
            <a:endParaRPr lang="en-US" sz="2500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0B78E1B-E072-BA84-7CF2-21F328D5162B}"/>
              </a:ext>
            </a:extLst>
          </p:cNvPr>
          <p:cNvSpPr/>
          <p:nvPr/>
        </p:nvSpPr>
        <p:spPr>
          <a:xfrm>
            <a:off x="10461227" y="2081025"/>
            <a:ext cx="806980" cy="244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7ED545-0408-2835-FFC0-72EE4228E046}"/>
              </a:ext>
            </a:extLst>
          </p:cNvPr>
          <p:cNvSpPr/>
          <p:nvPr/>
        </p:nvSpPr>
        <p:spPr>
          <a:xfrm>
            <a:off x="444463" y="2762057"/>
            <a:ext cx="1417467" cy="214411"/>
          </a:xfrm>
          <a:prstGeom prst="rect">
            <a:avLst/>
          </a:prstGeom>
          <a:solidFill>
            <a:srgbClr val="FFC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5FEDCC6-A281-E6A2-5666-8E88A600BF08}"/>
              </a:ext>
            </a:extLst>
          </p:cNvPr>
          <p:cNvSpPr/>
          <p:nvPr/>
        </p:nvSpPr>
        <p:spPr>
          <a:xfrm>
            <a:off x="9057861" y="2563236"/>
            <a:ext cx="503582" cy="214411"/>
          </a:xfrm>
          <a:prstGeom prst="rect">
            <a:avLst/>
          </a:prstGeom>
          <a:solidFill>
            <a:srgbClr val="FFC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12205E-22C9-28B9-CBA8-5FEEFC43E1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978" t="15449" r="8641" b="10350"/>
          <a:stretch/>
        </p:blipFill>
        <p:spPr>
          <a:xfrm>
            <a:off x="4963133" y="2826034"/>
            <a:ext cx="7168189" cy="3767328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765D61E-7A01-E676-01F2-29D95A3BE8B6}"/>
              </a:ext>
            </a:extLst>
          </p:cNvPr>
          <p:cNvCxnSpPr>
            <a:cxnSpLocks/>
          </p:cNvCxnSpPr>
          <p:nvPr/>
        </p:nvCxnSpPr>
        <p:spPr>
          <a:xfrm>
            <a:off x="5711687" y="4016377"/>
            <a:ext cx="455712" cy="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Graphic 12" descr="Mouse with solid fill">
            <a:extLst>
              <a:ext uri="{FF2B5EF4-FFF2-40B4-BE49-F238E27FC236}">
                <a16:creationId xmlns:a16="http://schemas.microsoft.com/office/drawing/2014/main" id="{88C0B172-E19E-CC34-663D-BC5B10AD6C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87543" y="3700244"/>
            <a:ext cx="649357" cy="64935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650B5AF-51C4-CF1A-6EB1-3C883AB90438}"/>
              </a:ext>
            </a:extLst>
          </p:cNvPr>
          <p:cNvSpPr txBox="1"/>
          <p:nvPr/>
        </p:nvSpPr>
        <p:spPr>
          <a:xfrm>
            <a:off x="5349480" y="4003125"/>
            <a:ext cx="4439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6883287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F4A4B9-27D5-8161-0DD3-C0C25ED951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468" t="8322" r="8261" b="62425"/>
          <a:stretch/>
        </p:blipFill>
        <p:spPr>
          <a:xfrm>
            <a:off x="114396" y="1350516"/>
            <a:ext cx="11809794" cy="27576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A0C2BD-8C14-2BAE-8312-0B7296283115}"/>
              </a:ext>
            </a:extLst>
          </p:cNvPr>
          <p:cNvSpPr txBox="1"/>
          <p:nvPr/>
        </p:nvSpPr>
        <p:spPr>
          <a:xfrm>
            <a:off x="50449" y="104021"/>
            <a:ext cx="11873741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chemeClr val="bg1">
                    <a:lumMod val="65000"/>
                  </a:schemeClr>
                </a:solidFill>
              </a:rPr>
              <a:t>Submitting artifacts through Canvas is the simplest process to meet the requirements for assessment </a:t>
            </a:r>
            <a:r>
              <a:rPr lang="en-US" sz="2500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lang="en-US" sz="2500" b="1" dirty="0">
                <a:solidFill>
                  <a:schemeClr val="accent1"/>
                </a:solidFill>
                <a:sym typeface="Wingdings" panose="05000000000000000000" pitchFamily="2" charset="2"/>
              </a:rPr>
              <a:t>Then select assessment from which artifacts will be submitted for assessment</a:t>
            </a:r>
            <a:endParaRPr lang="en-US" sz="2500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0B78E1B-E072-BA84-7CF2-21F328D5162B}"/>
              </a:ext>
            </a:extLst>
          </p:cNvPr>
          <p:cNvSpPr/>
          <p:nvPr/>
        </p:nvSpPr>
        <p:spPr>
          <a:xfrm>
            <a:off x="10461227" y="2081025"/>
            <a:ext cx="806980" cy="244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7ED545-0408-2835-FFC0-72EE4228E046}"/>
              </a:ext>
            </a:extLst>
          </p:cNvPr>
          <p:cNvSpPr/>
          <p:nvPr/>
        </p:nvSpPr>
        <p:spPr>
          <a:xfrm>
            <a:off x="461480" y="2934335"/>
            <a:ext cx="2447372" cy="214411"/>
          </a:xfrm>
          <a:prstGeom prst="rect">
            <a:avLst/>
          </a:prstGeom>
          <a:solidFill>
            <a:srgbClr val="FFC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5FEDCC6-A281-E6A2-5666-8E88A600BF08}"/>
              </a:ext>
            </a:extLst>
          </p:cNvPr>
          <p:cNvSpPr/>
          <p:nvPr/>
        </p:nvSpPr>
        <p:spPr>
          <a:xfrm>
            <a:off x="9057861" y="2563236"/>
            <a:ext cx="503582" cy="214411"/>
          </a:xfrm>
          <a:prstGeom prst="rect">
            <a:avLst/>
          </a:prstGeom>
          <a:solidFill>
            <a:srgbClr val="FFC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B307F12-F384-074A-B0ED-049B8DC2A9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467" t="14239" r="9239" b="11195"/>
          <a:stretch/>
        </p:blipFill>
        <p:spPr>
          <a:xfrm>
            <a:off x="5060965" y="2811753"/>
            <a:ext cx="6962304" cy="3767328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4E53B83-81D9-19E2-71AC-A6322B0AB8C2}"/>
              </a:ext>
            </a:extLst>
          </p:cNvPr>
          <p:cNvCxnSpPr>
            <a:cxnSpLocks/>
          </p:cNvCxnSpPr>
          <p:nvPr/>
        </p:nvCxnSpPr>
        <p:spPr>
          <a:xfrm>
            <a:off x="8370235" y="4678017"/>
            <a:ext cx="455712" cy="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Graphic 13" descr="Mouse with solid fill">
            <a:extLst>
              <a:ext uri="{FF2B5EF4-FFF2-40B4-BE49-F238E27FC236}">
                <a16:creationId xmlns:a16="http://schemas.microsoft.com/office/drawing/2014/main" id="{47BC383C-8510-1A81-4F2F-4821766A32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24820" y="4297797"/>
            <a:ext cx="649357" cy="64935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449FB07-6B2D-EE42-4B71-912AFFD2BBCB}"/>
              </a:ext>
            </a:extLst>
          </p:cNvPr>
          <p:cNvSpPr txBox="1"/>
          <p:nvPr/>
        </p:nvSpPr>
        <p:spPr>
          <a:xfrm>
            <a:off x="7984140" y="4622475"/>
            <a:ext cx="4439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6904966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F4A4B9-27D5-8161-0DD3-C0C25ED951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468" t="8322" r="8261" b="62425"/>
          <a:stretch/>
        </p:blipFill>
        <p:spPr>
          <a:xfrm>
            <a:off x="114396" y="1350516"/>
            <a:ext cx="11809794" cy="27576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A0C2BD-8C14-2BAE-8312-0B7296283115}"/>
              </a:ext>
            </a:extLst>
          </p:cNvPr>
          <p:cNvSpPr txBox="1"/>
          <p:nvPr/>
        </p:nvSpPr>
        <p:spPr>
          <a:xfrm>
            <a:off x="50449" y="104021"/>
            <a:ext cx="11873741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chemeClr val="bg1">
                    <a:lumMod val="65000"/>
                  </a:schemeClr>
                </a:solidFill>
              </a:rPr>
              <a:t>Submitting artifacts through Canvas is the simplest process to meet the requirements for assessment </a:t>
            </a:r>
            <a:r>
              <a:rPr lang="en-US" sz="2500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lang="en-US" sz="2500" b="1" dirty="0">
                <a:solidFill>
                  <a:schemeClr val="accent1"/>
                </a:solidFill>
                <a:sym typeface="Wingdings" panose="05000000000000000000" pitchFamily="2" charset="2"/>
              </a:rPr>
              <a:t>Then select assessment from which artifacts will be submitted for assessment</a:t>
            </a:r>
            <a:endParaRPr lang="en-US" sz="2500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0B78E1B-E072-BA84-7CF2-21F328D5162B}"/>
              </a:ext>
            </a:extLst>
          </p:cNvPr>
          <p:cNvSpPr/>
          <p:nvPr/>
        </p:nvSpPr>
        <p:spPr>
          <a:xfrm>
            <a:off x="10461227" y="2081025"/>
            <a:ext cx="806980" cy="244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7ED545-0408-2835-FFC0-72EE4228E046}"/>
              </a:ext>
            </a:extLst>
          </p:cNvPr>
          <p:cNvSpPr/>
          <p:nvPr/>
        </p:nvSpPr>
        <p:spPr>
          <a:xfrm>
            <a:off x="448552" y="3152996"/>
            <a:ext cx="1029065" cy="214411"/>
          </a:xfrm>
          <a:prstGeom prst="rect">
            <a:avLst/>
          </a:prstGeom>
          <a:solidFill>
            <a:srgbClr val="FFC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5FEDCC6-A281-E6A2-5666-8E88A600BF08}"/>
              </a:ext>
            </a:extLst>
          </p:cNvPr>
          <p:cNvSpPr/>
          <p:nvPr/>
        </p:nvSpPr>
        <p:spPr>
          <a:xfrm>
            <a:off x="9057861" y="2563236"/>
            <a:ext cx="503582" cy="214411"/>
          </a:xfrm>
          <a:prstGeom prst="rect">
            <a:avLst/>
          </a:prstGeom>
          <a:solidFill>
            <a:srgbClr val="FFC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9B290E-6D22-161E-F2D6-BD132D8245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978" t="15604" r="9403" b="10120"/>
          <a:stretch/>
        </p:blipFill>
        <p:spPr>
          <a:xfrm>
            <a:off x="4982437" y="2811753"/>
            <a:ext cx="7040832" cy="3767328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5B3F912-F6DD-0BC6-2957-6981BE77677F}"/>
              </a:ext>
            </a:extLst>
          </p:cNvPr>
          <p:cNvCxnSpPr>
            <a:cxnSpLocks/>
          </p:cNvCxnSpPr>
          <p:nvPr/>
        </p:nvCxnSpPr>
        <p:spPr>
          <a:xfrm>
            <a:off x="10541527" y="3957549"/>
            <a:ext cx="455712" cy="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Graphic 9" descr="Mouse with solid fill">
            <a:extLst>
              <a:ext uri="{FF2B5EF4-FFF2-40B4-BE49-F238E27FC236}">
                <a16:creationId xmlns:a16="http://schemas.microsoft.com/office/drawing/2014/main" id="{3AB1CF47-EA6C-BF1F-9D5E-1B3EB55348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37469" y="3632870"/>
            <a:ext cx="649357" cy="64935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E092970-A66F-3960-AA78-01BA42347D4D}"/>
              </a:ext>
            </a:extLst>
          </p:cNvPr>
          <p:cNvSpPr txBox="1"/>
          <p:nvPr/>
        </p:nvSpPr>
        <p:spPr>
          <a:xfrm>
            <a:off x="10207280" y="3943385"/>
            <a:ext cx="4439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9252172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F4A4B9-27D5-8161-0DD3-C0C25ED951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468" t="8322" r="8261" b="62425"/>
          <a:stretch/>
        </p:blipFill>
        <p:spPr>
          <a:xfrm>
            <a:off x="114396" y="1350516"/>
            <a:ext cx="11809794" cy="27576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A0C2BD-8C14-2BAE-8312-0B7296283115}"/>
              </a:ext>
            </a:extLst>
          </p:cNvPr>
          <p:cNvSpPr txBox="1"/>
          <p:nvPr/>
        </p:nvSpPr>
        <p:spPr>
          <a:xfrm>
            <a:off x="50449" y="104021"/>
            <a:ext cx="11873741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chemeClr val="bg1">
                    <a:lumMod val="65000"/>
                  </a:schemeClr>
                </a:solidFill>
              </a:rPr>
              <a:t>Submitting artifacts through Canvas is the simplest process to meet the requirements for assessment </a:t>
            </a:r>
            <a:r>
              <a:rPr lang="en-US" sz="2500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lang="en-US" sz="2500" b="1" dirty="0">
                <a:solidFill>
                  <a:schemeClr val="accent1"/>
                </a:solidFill>
                <a:sym typeface="Wingdings" panose="05000000000000000000" pitchFamily="2" charset="2"/>
              </a:rPr>
              <a:t>Then select assessment from which artifacts will be submitted for assessment</a:t>
            </a:r>
            <a:endParaRPr lang="en-US" sz="2500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0B78E1B-E072-BA84-7CF2-21F328D5162B}"/>
              </a:ext>
            </a:extLst>
          </p:cNvPr>
          <p:cNvSpPr/>
          <p:nvPr/>
        </p:nvSpPr>
        <p:spPr>
          <a:xfrm>
            <a:off x="10461227" y="2081025"/>
            <a:ext cx="806980" cy="244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7ED545-0408-2835-FFC0-72EE4228E046}"/>
              </a:ext>
            </a:extLst>
          </p:cNvPr>
          <p:cNvSpPr/>
          <p:nvPr/>
        </p:nvSpPr>
        <p:spPr>
          <a:xfrm>
            <a:off x="484789" y="3371657"/>
            <a:ext cx="5034741" cy="214411"/>
          </a:xfrm>
          <a:prstGeom prst="rect">
            <a:avLst/>
          </a:prstGeom>
          <a:solidFill>
            <a:srgbClr val="FFC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5FEDCC6-A281-E6A2-5666-8E88A600BF08}"/>
              </a:ext>
            </a:extLst>
          </p:cNvPr>
          <p:cNvSpPr/>
          <p:nvPr/>
        </p:nvSpPr>
        <p:spPr>
          <a:xfrm>
            <a:off x="853713" y="3632802"/>
            <a:ext cx="3886624" cy="214411"/>
          </a:xfrm>
          <a:prstGeom prst="rect">
            <a:avLst/>
          </a:prstGeom>
          <a:solidFill>
            <a:srgbClr val="FFC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2E5F62-86F8-D129-15B4-A1A81E7606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511" t="15604" r="8478" b="2943"/>
          <a:stretch/>
        </p:blipFill>
        <p:spPr>
          <a:xfrm>
            <a:off x="8167531" y="2871356"/>
            <a:ext cx="3886625" cy="3767328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E85EA91-D50C-4DA0-766F-7442A775894A}"/>
              </a:ext>
            </a:extLst>
          </p:cNvPr>
          <p:cNvCxnSpPr>
            <a:cxnSpLocks/>
          </p:cNvCxnSpPr>
          <p:nvPr/>
        </p:nvCxnSpPr>
        <p:spPr>
          <a:xfrm flipV="1">
            <a:off x="7894745" y="3669940"/>
            <a:ext cx="383587" cy="424069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Graphic 11" descr="Mouse with solid fill">
            <a:extLst>
              <a:ext uri="{FF2B5EF4-FFF2-40B4-BE49-F238E27FC236}">
                <a16:creationId xmlns:a16="http://schemas.microsoft.com/office/drawing/2014/main" id="{950F1BFD-89CC-BE51-BFD1-8C6A010D2C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88338" y="3783494"/>
            <a:ext cx="649357" cy="64935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AAAD8DD-98FB-81DB-03AE-5997016F0E1D}"/>
              </a:ext>
            </a:extLst>
          </p:cNvPr>
          <p:cNvSpPr txBox="1"/>
          <p:nvPr/>
        </p:nvSpPr>
        <p:spPr>
          <a:xfrm>
            <a:off x="7558149" y="4094009"/>
            <a:ext cx="4439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7817745-5644-EC1B-76A5-28C4E4E93F77}"/>
              </a:ext>
            </a:extLst>
          </p:cNvPr>
          <p:cNvSpPr txBox="1"/>
          <p:nvPr/>
        </p:nvSpPr>
        <p:spPr>
          <a:xfrm>
            <a:off x="137844" y="4207563"/>
            <a:ext cx="7384707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b="1" dirty="0">
                <a:solidFill>
                  <a:schemeClr val="accent1"/>
                </a:solidFill>
                <a:sym typeface="Wingdings" panose="05000000000000000000" pitchFamily="2" charset="2"/>
              </a:rPr>
              <a:t>Any current course assignment can be selected and used for artifacts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b="1" dirty="0">
                <a:solidFill>
                  <a:schemeClr val="accent1"/>
                </a:solidFill>
                <a:sym typeface="Wingdings" panose="05000000000000000000" pitchFamily="2" charset="2"/>
              </a:rPr>
              <a:t>Assignment instructions are not necessary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b="1" dirty="0">
                <a:solidFill>
                  <a:schemeClr val="accent1"/>
                </a:solidFill>
                <a:sym typeface="Wingdings" panose="05000000000000000000" pitchFamily="2" charset="2"/>
              </a:rPr>
              <a:t>Student submissions will automatically be routed to the Assessment Office (no additional </a:t>
            </a:r>
            <a:r>
              <a:rPr lang="en-US" sz="2500" b="1">
                <a:solidFill>
                  <a:schemeClr val="accent1"/>
                </a:solidFill>
                <a:sym typeface="Wingdings" panose="05000000000000000000" pitchFamily="2" charset="2"/>
              </a:rPr>
              <a:t>work needed)</a:t>
            </a:r>
            <a:endParaRPr lang="en-US" sz="2500" b="1" dirty="0"/>
          </a:p>
        </p:txBody>
      </p:sp>
    </p:spTree>
    <p:extLst>
      <p:ext uri="{BB962C8B-B14F-4D97-AF65-F5344CB8AC3E}">
        <p14:creationId xmlns:p14="http://schemas.microsoft.com/office/powerpoint/2010/main" val="5728414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266</Words>
  <Application>Microsoft Office PowerPoint</Application>
  <PresentationFormat>Widescreen</PresentationFormat>
  <Paragraphs>22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MATICH, PHILIP</dc:creator>
  <cp:lastModifiedBy>MATICH, PHILIP</cp:lastModifiedBy>
  <cp:revision>6</cp:revision>
  <dcterms:created xsi:type="dcterms:W3CDTF">2024-03-05T15:35:20Z</dcterms:created>
  <dcterms:modified xsi:type="dcterms:W3CDTF">2024-03-05T16:48:39Z</dcterms:modified>
</cp:coreProperties>
</file>