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7" r:id="rId1"/>
  </p:sldMasterIdLst>
  <p:notesMasterIdLst>
    <p:notesMasterId r:id="rId35"/>
  </p:notesMasterIdLst>
  <p:handoutMasterIdLst>
    <p:handoutMasterId r:id="rId36"/>
  </p:handoutMasterIdLst>
  <p:sldIdLst>
    <p:sldId id="256" r:id="rId2"/>
    <p:sldId id="334" r:id="rId3"/>
    <p:sldId id="335" r:id="rId4"/>
    <p:sldId id="336" r:id="rId5"/>
    <p:sldId id="321" r:id="rId6"/>
    <p:sldId id="338" r:id="rId7"/>
    <p:sldId id="340" r:id="rId8"/>
    <p:sldId id="341" r:id="rId9"/>
    <p:sldId id="349" r:id="rId10"/>
    <p:sldId id="322" r:id="rId11"/>
    <p:sldId id="323" r:id="rId12"/>
    <p:sldId id="324" r:id="rId13"/>
    <p:sldId id="325" r:id="rId14"/>
    <p:sldId id="342" r:id="rId15"/>
    <p:sldId id="343" r:id="rId16"/>
    <p:sldId id="344" r:id="rId17"/>
    <p:sldId id="350" r:id="rId18"/>
    <p:sldId id="326" r:id="rId19"/>
    <p:sldId id="337" r:id="rId20"/>
    <p:sldId id="327" r:id="rId21"/>
    <p:sldId id="345" r:id="rId22"/>
    <p:sldId id="347" r:id="rId23"/>
    <p:sldId id="360" r:id="rId24"/>
    <p:sldId id="348" r:id="rId25"/>
    <p:sldId id="356" r:id="rId26"/>
    <p:sldId id="358" r:id="rId27"/>
    <p:sldId id="357" r:id="rId28"/>
    <p:sldId id="359" r:id="rId29"/>
    <p:sldId id="351" r:id="rId30"/>
    <p:sldId id="352" r:id="rId31"/>
    <p:sldId id="353" r:id="rId32"/>
    <p:sldId id="354" r:id="rId33"/>
    <p:sldId id="329"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5" autoAdjust="0"/>
    <p:restoredTop sz="94660"/>
  </p:normalViewPr>
  <p:slideViewPr>
    <p:cSldViewPr>
      <p:cViewPr>
        <p:scale>
          <a:sx n="110" d="100"/>
          <a:sy n="110" d="100"/>
        </p:scale>
        <p:origin x="-672"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33" tIns="45716" rIns="91433" bIns="45716" rtlCol="0"/>
          <a:lstStyle>
            <a:lvl1pPr algn="l">
              <a:defRPr sz="1200"/>
            </a:lvl1pPr>
          </a:lstStyle>
          <a:p>
            <a:endParaRPr lang="en-US" dirty="0"/>
          </a:p>
        </p:txBody>
      </p:sp>
      <p:sp>
        <p:nvSpPr>
          <p:cNvPr id="3" name="Date Placeholder 2"/>
          <p:cNvSpPr>
            <a:spLocks noGrp="1"/>
          </p:cNvSpPr>
          <p:nvPr>
            <p:ph type="dt" sz="quarter" idx="1"/>
          </p:nvPr>
        </p:nvSpPr>
        <p:spPr>
          <a:xfrm>
            <a:off x="4143375" y="0"/>
            <a:ext cx="3170238" cy="479425"/>
          </a:xfrm>
          <a:prstGeom prst="rect">
            <a:avLst/>
          </a:prstGeom>
        </p:spPr>
        <p:txBody>
          <a:bodyPr vert="horz" lIns="91433" tIns="45716" rIns="91433" bIns="45716" rtlCol="0"/>
          <a:lstStyle>
            <a:lvl1pPr algn="r">
              <a:defRPr sz="1200"/>
            </a:lvl1pPr>
          </a:lstStyle>
          <a:p>
            <a:fld id="{DDBE14FD-D465-4229-87ED-DC65D69D24D4}" type="datetimeFigureOut">
              <a:rPr lang="en-US" smtClean="0"/>
              <a:pPr/>
              <a:t>1/23/2013</a:t>
            </a:fld>
            <a:endParaRPr lang="en-US" dirty="0"/>
          </a:p>
        </p:txBody>
      </p:sp>
      <p:sp>
        <p:nvSpPr>
          <p:cNvPr id="4" name="Footer Placeholder 3"/>
          <p:cNvSpPr>
            <a:spLocks noGrp="1"/>
          </p:cNvSpPr>
          <p:nvPr>
            <p:ph type="ftr" sz="quarter" idx="2"/>
          </p:nvPr>
        </p:nvSpPr>
        <p:spPr>
          <a:xfrm>
            <a:off x="0" y="9120189"/>
            <a:ext cx="3170238" cy="479425"/>
          </a:xfrm>
          <a:prstGeom prst="rect">
            <a:avLst/>
          </a:prstGeom>
        </p:spPr>
        <p:txBody>
          <a:bodyPr vert="horz" lIns="91433" tIns="45716" rIns="91433" bIns="45716"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33" tIns="45716" rIns="91433" bIns="45716" rtlCol="0" anchor="b"/>
          <a:lstStyle>
            <a:lvl1pPr algn="r">
              <a:defRPr sz="1200"/>
            </a:lvl1pPr>
          </a:lstStyle>
          <a:p>
            <a:fld id="{75A11F52-776E-455F-86B5-A2BC99CFA773}" type="slidenum">
              <a:rPr lang="en-US" smtClean="0"/>
              <a:pPr/>
              <a:t>‹#›</a:t>
            </a:fld>
            <a:endParaRPr lang="en-US" dirty="0"/>
          </a:p>
        </p:txBody>
      </p:sp>
    </p:spTree>
    <p:extLst>
      <p:ext uri="{BB962C8B-B14F-4D97-AF65-F5344CB8AC3E}">
        <p14:creationId xmlns:p14="http://schemas.microsoft.com/office/powerpoint/2010/main" val="414126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3" tIns="48327" rIns="96653" bIns="4832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53" tIns="48327" rIns="96653" bIns="48327" rtlCol="0"/>
          <a:lstStyle>
            <a:lvl1pPr algn="r">
              <a:defRPr sz="1300"/>
            </a:lvl1pPr>
          </a:lstStyle>
          <a:p>
            <a:fld id="{D7339784-876D-483D-91B9-BFD568D03ABA}" type="datetimeFigureOut">
              <a:rPr lang="en-US" smtClean="0"/>
              <a:pPr/>
              <a:t>1/23/2013</a:t>
            </a:fld>
            <a:endParaRPr lang="en-US" dirty="0"/>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300"/>
            </a:lvl1pPr>
          </a:lstStyle>
          <a:p>
            <a:fld id="{FC65965C-8066-43D7-825D-EF6C90C26915}" type="slidenum">
              <a:rPr lang="en-US" smtClean="0"/>
              <a:pPr/>
              <a:t>‹#›</a:t>
            </a:fld>
            <a:endParaRPr lang="en-US" dirty="0"/>
          </a:p>
        </p:txBody>
      </p:sp>
    </p:spTree>
    <p:extLst>
      <p:ext uri="{BB962C8B-B14F-4D97-AF65-F5344CB8AC3E}">
        <p14:creationId xmlns:p14="http://schemas.microsoft.com/office/powerpoint/2010/main" val="259837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fld id="{68F4113C-7546-4A6D-BDCA-777F976365EB}" type="datetime1">
              <a:rPr lang="en-US" smtClean="0"/>
              <a:pPr/>
              <a:t>1/23/2013</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lstStyle>
          <a:p>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73383D7B-F694-47D4-84C5-7B74ABDED12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1C8120BD-78D5-4071-B2E9-E960E194F183}" type="datetime1">
              <a:rPr lang="en-US" smtClean="0"/>
              <a:pPr/>
              <a:t>1/23/2013</a:t>
            </a:fld>
            <a:endParaRPr lang="en-US" dirty="0"/>
          </a:p>
        </p:txBody>
      </p:sp>
      <p:sp>
        <p:nvSpPr>
          <p:cNvPr id="5" name="Footer Placeholder 21"/>
          <p:cNvSpPr>
            <a:spLocks noGrp="1"/>
          </p:cNvSpPr>
          <p:nvPr>
            <p:ph type="ftr" sz="quarter" idx="11"/>
          </p:nvPr>
        </p:nvSpPr>
        <p:spPr/>
        <p:txBody>
          <a:bodyPr/>
          <a:lstStyle>
            <a:lvl1pPr>
              <a:defRPr/>
            </a:lvl1pPr>
          </a:lstStyle>
          <a:p>
            <a:endParaRPr lang="en-US" dirty="0"/>
          </a:p>
        </p:txBody>
      </p:sp>
      <p:sp>
        <p:nvSpPr>
          <p:cNvPr id="6" name="Slide Number Placeholder 17"/>
          <p:cNvSpPr>
            <a:spLocks noGrp="1"/>
          </p:cNvSpPr>
          <p:nvPr>
            <p:ph type="sldNum" sz="quarter" idx="12"/>
          </p:nvPr>
        </p:nvSpPr>
        <p:spPr/>
        <p:txBody>
          <a:bodyPr/>
          <a:lstStyle>
            <a:lvl1pPr>
              <a:defRPr/>
            </a:lvl1pPr>
          </a:lstStyle>
          <a:p>
            <a:fld id="{73383D7B-F694-47D4-84C5-7B74ABDED12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9BF9EA9E-F489-43E3-8BBD-C9A4F50E634B}" type="datetime1">
              <a:rPr lang="en-US" smtClean="0"/>
              <a:pPr/>
              <a:t>1/23/2013</a:t>
            </a:fld>
            <a:endParaRPr lang="en-US" dirty="0"/>
          </a:p>
        </p:txBody>
      </p:sp>
      <p:sp>
        <p:nvSpPr>
          <p:cNvPr id="5" name="Footer Placeholder 21"/>
          <p:cNvSpPr>
            <a:spLocks noGrp="1"/>
          </p:cNvSpPr>
          <p:nvPr>
            <p:ph type="ftr" sz="quarter" idx="11"/>
          </p:nvPr>
        </p:nvSpPr>
        <p:spPr/>
        <p:txBody>
          <a:bodyPr/>
          <a:lstStyle>
            <a:lvl1pPr>
              <a:defRPr/>
            </a:lvl1pPr>
          </a:lstStyle>
          <a:p>
            <a:endParaRPr lang="en-US" dirty="0"/>
          </a:p>
        </p:txBody>
      </p:sp>
      <p:sp>
        <p:nvSpPr>
          <p:cNvPr id="6" name="Slide Number Placeholder 17"/>
          <p:cNvSpPr>
            <a:spLocks noGrp="1"/>
          </p:cNvSpPr>
          <p:nvPr>
            <p:ph type="sldNum" sz="quarter" idx="12"/>
          </p:nvPr>
        </p:nvSpPr>
        <p:spPr/>
        <p:txBody>
          <a:bodyPr/>
          <a:lstStyle>
            <a:lvl1pPr>
              <a:defRPr/>
            </a:lvl1pPr>
          </a:lstStyle>
          <a:p>
            <a:fld id="{73383D7B-F694-47D4-84C5-7B74ABDED12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fld id="{F8725824-2F36-4AF4-86EE-528E22799B37}" type="datetime1">
              <a:rPr lang="en-US" smtClean="0"/>
              <a:pPr/>
              <a:t>1/23/2013</a:t>
            </a:fld>
            <a:endParaRPr lang="en-US" dirty="0"/>
          </a:p>
        </p:txBody>
      </p:sp>
      <p:sp>
        <p:nvSpPr>
          <p:cNvPr id="5" name="Footer Placeholder 21"/>
          <p:cNvSpPr>
            <a:spLocks noGrp="1"/>
          </p:cNvSpPr>
          <p:nvPr>
            <p:ph type="ftr" sz="quarter" idx="11"/>
          </p:nvPr>
        </p:nvSpPr>
        <p:spPr/>
        <p:txBody>
          <a:bodyPr/>
          <a:lstStyle>
            <a:lvl1pPr>
              <a:defRPr/>
            </a:lvl1pPr>
          </a:lstStyle>
          <a:p>
            <a:endParaRPr lang="en-US" dirty="0"/>
          </a:p>
        </p:txBody>
      </p:sp>
      <p:sp>
        <p:nvSpPr>
          <p:cNvPr id="6" name="Slide Number Placeholder 17"/>
          <p:cNvSpPr>
            <a:spLocks noGrp="1"/>
          </p:cNvSpPr>
          <p:nvPr>
            <p:ph type="sldNum" sz="quarter" idx="12"/>
          </p:nvPr>
        </p:nvSpPr>
        <p:spPr/>
        <p:txBody>
          <a:bodyPr/>
          <a:lstStyle>
            <a:lvl1pPr>
              <a:defRPr/>
            </a:lvl1pPr>
          </a:lstStyle>
          <a:p>
            <a:fld id="{73383D7B-F694-47D4-84C5-7B74ABDED12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fld id="{863C161D-9548-4990-AF60-E7B4DD355EF0}" type="datetime1">
              <a:rPr lang="en-US" smtClean="0"/>
              <a:pPr/>
              <a:t>1/23/2013</a:t>
            </a:fld>
            <a:endParaRPr lang="en-US" dirty="0"/>
          </a:p>
        </p:txBody>
      </p:sp>
      <p:sp>
        <p:nvSpPr>
          <p:cNvPr id="7" name="Footer Placeholder 4"/>
          <p:cNvSpPr>
            <a:spLocks noGrp="1"/>
          </p:cNvSpPr>
          <p:nvPr>
            <p:ph type="ftr" sz="quarter" idx="11"/>
          </p:nvPr>
        </p:nvSpPr>
        <p:spPr/>
        <p:txBody>
          <a:bodyPr/>
          <a:lstStyle>
            <a:lvl1pPr>
              <a:defRPr/>
            </a:lvl1pPr>
          </a:lstStyle>
          <a:p>
            <a:endParaRPr lang="en-US" dirty="0"/>
          </a:p>
        </p:txBody>
      </p:sp>
      <p:sp>
        <p:nvSpPr>
          <p:cNvPr id="8" name="Slide Number Placeholder 5"/>
          <p:cNvSpPr>
            <a:spLocks noGrp="1"/>
          </p:cNvSpPr>
          <p:nvPr>
            <p:ph type="sldNum" sz="quarter" idx="12"/>
          </p:nvPr>
        </p:nvSpPr>
        <p:spPr/>
        <p:txBody>
          <a:bodyPr/>
          <a:lstStyle>
            <a:lvl1pPr>
              <a:defRPr/>
            </a:lvl1pPr>
          </a:lstStyle>
          <a:p>
            <a:fld id="{73383D7B-F694-47D4-84C5-7B74ABDED12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fld id="{0D93CF67-E86A-4962-AC9C-32CED6D0B89F}" type="datetime1">
              <a:rPr lang="en-US" smtClean="0"/>
              <a:pPr/>
              <a:t>1/23/2013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3383D7B-F694-47D4-84C5-7B74ABDED12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F69CE6C7-03D8-4237-9BD4-A677BA3319A9}" type="datetime1">
              <a:rPr lang="en-US" smtClean="0"/>
              <a:pPr/>
              <a:t>1/23/2013</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73383D7B-F694-47D4-84C5-7B74ABDED12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3A20BFC-91E9-460F-8E81-352965FFD291}" type="datetime1">
              <a:rPr lang="en-US" smtClean="0"/>
              <a:pPr/>
              <a:t>1/23/2013</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73383D7B-F694-47D4-84C5-7B74ABDED12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DB214253-5543-44DA-9486-2106341749A3}" type="datetime1">
              <a:rPr lang="en-US" smtClean="0"/>
              <a:pPr/>
              <a:t>1/23/2013</a:t>
            </a:fld>
            <a:endParaRPr lang="en-US" dirty="0"/>
          </a:p>
        </p:txBody>
      </p:sp>
      <p:sp>
        <p:nvSpPr>
          <p:cNvPr id="3" name="Footer Placeholder 21"/>
          <p:cNvSpPr>
            <a:spLocks noGrp="1"/>
          </p:cNvSpPr>
          <p:nvPr>
            <p:ph type="ftr" sz="quarter" idx="11"/>
          </p:nvPr>
        </p:nvSpPr>
        <p:spPr/>
        <p:txBody>
          <a:bodyPr/>
          <a:lstStyle>
            <a:lvl1pPr>
              <a:defRPr/>
            </a:lvl1pPr>
          </a:lstStyle>
          <a:p>
            <a:endParaRPr lang="en-US" dirty="0"/>
          </a:p>
        </p:txBody>
      </p:sp>
      <p:sp>
        <p:nvSpPr>
          <p:cNvPr id="4" name="Slide Number Placeholder 17"/>
          <p:cNvSpPr>
            <a:spLocks noGrp="1"/>
          </p:cNvSpPr>
          <p:nvPr>
            <p:ph type="sldNum" sz="quarter" idx="12"/>
          </p:nvPr>
        </p:nvSpPr>
        <p:spPr/>
        <p:txBody>
          <a:bodyPr/>
          <a:lstStyle>
            <a:lvl1pPr>
              <a:defRPr/>
            </a:lvl1pPr>
          </a:lstStyle>
          <a:p>
            <a:fld id="{73383D7B-F694-47D4-84C5-7B74ABDED12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1CBC181-5711-433B-9536-F7C963CBA3EC}" type="datetime1">
              <a:rPr lang="en-US" smtClean="0"/>
              <a:pPr/>
              <a:t>1/23/2013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3383D7B-F694-47D4-84C5-7B74ABDED12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Freeform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lstStyle>
          <a:p>
            <a:fld id="{622B5CAA-D8A0-4F2A-B9D4-7197DDE8DAE1}" type="datetime1">
              <a:rPr lang="en-US" smtClean="0"/>
              <a:pPr/>
              <a:t>1/23/2013</a:t>
            </a:fld>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lstStyle>
          <a:p>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lstStyle>
          <a:p>
            <a:fld id="{73383D7B-F694-47D4-84C5-7B74ABDED12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lstStyle>
          <a:p>
            <a:fld id="{8CF73991-F962-419D-A946-FBCE9A039769}" type="datetime1">
              <a:rPr lang="en-US" smtClean="0"/>
              <a:pPr/>
              <a:t>1/23/2013</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lstStyle>
          <a:p>
            <a:fld id="{73383D7B-F694-47D4-84C5-7B74ABDED12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hf hdr="0" ft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metroy@tamu.edu"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mailto:srf@tamu.edu" TargetMode="External"/><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hyperlink" Target="mailto:emanging@tamu.edu"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pica.tam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metroy@tamu.edu" TargetMode="External"/><Relationship Id="rId2" Type="http://schemas.openxmlformats.org/officeDocument/2006/relationships/hyperlink" Target="https://pica.tamu.edu/" TargetMode="External"/><Relationship Id="rId1" Type="http://schemas.openxmlformats.org/officeDocument/2006/relationships/slideLayout" Target="../slideLayouts/slideLayout6.xml"/><Relationship Id="rId5" Type="http://schemas.openxmlformats.org/officeDocument/2006/relationships/image" Target="../media/image16.png"/><Relationship Id="rId4" Type="http://schemas.openxmlformats.org/officeDocument/2006/relationships/hyperlink" Target="mailto:ce-moore@neo.tamu.edu"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metroy@tamu.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PICA Procedures</a:t>
            </a:r>
            <a:endParaRPr lang="en-US" dirty="0"/>
          </a:p>
        </p:txBody>
      </p:sp>
      <p:sp>
        <p:nvSpPr>
          <p:cNvPr id="3" name="Subtitle 2"/>
          <p:cNvSpPr>
            <a:spLocks noGrp="1"/>
          </p:cNvSpPr>
          <p:nvPr>
            <p:ph type="subTitle" idx="1"/>
          </p:nvPr>
        </p:nvSpPr>
        <p:spPr/>
        <p:txBody>
          <a:bodyPr>
            <a:normAutofit/>
          </a:bodyPr>
          <a:lstStyle/>
          <a:p>
            <a:r>
              <a:rPr lang="en-US" dirty="0" smtClean="0">
                <a:solidFill>
                  <a:schemeClr val="tx1"/>
                </a:solidFill>
              </a:rPr>
              <a:t>Mark Troy – Data and Research Services – </a:t>
            </a:r>
            <a:r>
              <a:rPr lang="en-US" i="1" dirty="0" smtClean="0">
                <a:solidFill>
                  <a:schemeClr val="tx1"/>
                </a:solidFill>
              </a:rPr>
              <a:t>metroy@tamu.edu</a:t>
            </a:r>
            <a:endParaRPr lang="en-US" i="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838200" y="5105400"/>
            <a:ext cx="7772400" cy="990600"/>
          </a:xfrm>
        </p:spPr>
        <p:txBody>
          <a:bodyPr/>
          <a:lstStyle/>
          <a:p>
            <a:pPr>
              <a:buFontTx/>
              <a:buNone/>
            </a:pPr>
            <a:r>
              <a:rPr lang="en-US" dirty="0" smtClean="0">
                <a:ea typeface="ＭＳ Ｐゴシック" pitchFamily="-110" charset="-128"/>
                <a:cs typeface="ＭＳ Ｐゴシック" pitchFamily="-110" charset="-128"/>
              </a:rPr>
              <a:t> </a:t>
            </a:r>
            <a:r>
              <a:rPr lang="en-US" sz="2000" dirty="0" smtClean="0">
                <a:ea typeface="ＭＳ Ｐゴシック" pitchFamily="-110" charset="-128"/>
                <a:cs typeface="ＭＳ Ｐゴシック" pitchFamily="-110" charset="-128"/>
              </a:rPr>
              <a:t>Choose your course from the drop-down menu and click “Select Items”</a:t>
            </a:r>
          </a:p>
        </p:txBody>
      </p:sp>
      <p:sp>
        <p:nvSpPr>
          <p:cNvPr id="21506" name="Title 1"/>
          <p:cNvSpPr>
            <a:spLocks noGrp="1"/>
          </p:cNvSpPr>
          <p:nvPr>
            <p:ph type="title"/>
          </p:nvPr>
        </p:nvSpPr>
        <p:spPr>
          <a:xfrm>
            <a:off x="609600" y="152400"/>
            <a:ext cx="7772400" cy="685800"/>
          </a:xfrm>
        </p:spPr>
        <p:txBody>
          <a:bodyPr/>
          <a:lstStyle/>
          <a:p>
            <a:r>
              <a:rPr lang="en-US" sz="3200" smtClean="0">
                <a:ea typeface="ＭＳ Ｐゴシック" pitchFamily="-110" charset="-128"/>
                <a:cs typeface="ＭＳ Ｐゴシック" pitchFamily="-110" charset="-128"/>
              </a:rPr>
              <a:t>Procedures: Select items</a:t>
            </a:r>
          </a:p>
        </p:txBody>
      </p:sp>
      <p:pic>
        <p:nvPicPr>
          <p:cNvPr id="21508" name="Picture 3"/>
          <p:cNvPicPr>
            <a:picLocks noChangeAspect="1"/>
          </p:cNvPicPr>
          <p:nvPr/>
        </p:nvPicPr>
        <p:blipFill>
          <a:blip r:embed="rId2"/>
          <a:srcRect/>
          <a:stretch>
            <a:fillRect/>
          </a:stretch>
        </p:blipFill>
        <p:spPr bwMode="auto">
          <a:xfrm>
            <a:off x="685800" y="914400"/>
            <a:ext cx="7824788" cy="408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914400" y="1295400"/>
            <a:ext cx="7848600" cy="685800"/>
          </a:xfrm>
        </p:spPr>
        <p:txBody>
          <a:bodyPr/>
          <a:lstStyle/>
          <a:p>
            <a:r>
              <a:rPr lang="en-US" sz="2800" smtClean="0">
                <a:ea typeface="ＭＳ Ｐゴシック" pitchFamily="-110" charset="-128"/>
                <a:cs typeface="ＭＳ Ｐゴシック" pitchFamily="-110" charset="-128"/>
              </a:rPr>
              <a:t>College and department items (preselected)</a:t>
            </a:r>
          </a:p>
        </p:txBody>
      </p:sp>
      <p:sp>
        <p:nvSpPr>
          <p:cNvPr id="22530" name="Title 1"/>
          <p:cNvSpPr>
            <a:spLocks noGrp="1"/>
          </p:cNvSpPr>
          <p:nvPr>
            <p:ph type="title"/>
          </p:nvPr>
        </p:nvSpPr>
        <p:spPr>
          <a:xfrm>
            <a:off x="685800" y="304800"/>
            <a:ext cx="7772400" cy="762000"/>
          </a:xfrm>
        </p:spPr>
        <p:txBody>
          <a:bodyPr/>
          <a:lstStyle/>
          <a:p>
            <a:r>
              <a:rPr lang="en-US" sz="3200" smtClean="0">
                <a:ea typeface="ＭＳ Ｐゴシック" pitchFamily="-110" charset="-128"/>
                <a:cs typeface="ＭＳ Ｐゴシック" pitchFamily="-110" charset="-128"/>
              </a:rPr>
              <a:t>Procedures: Select Items, continued</a:t>
            </a:r>
          </a:p>
        </p:txBody>
      </p:sp>
      <p:pic>
        <p:nvPicPr>
          <p:cNvPr id="22532" name="Picture 3"/>
          <p:cNvPicPr>
            <a:picLocks noChangeAspect="1"/>
          </p:cNvPicPr>
          <p:nvPr/>
        </p:nvPicPr>
        <p:blipFill>
          <a:blip r:embed="rId2"/>
          <a:srcRect/>
          <a:stretch>
            <a:fillRect/>
          </a:stretch>
        </p:blipFill>
        <p:spPr bwMode="auto">
          <a:xfrm>
            <a:off x="1295400" y="1828800"/>
            <a:ext cx="5791200" cy="4221223"/>
          </a:xfrm>
          <a:prstGeom prst="rect">
            <a:avLst/>
          </a:prstGeom>
          <a:noFill/>
          <a:ln w="9525">
            <a:noFill/>
            <a:miter lim="800000"/>
            <a:headEnd/>
            <a:tailEnd/>
          </a:ln>
        </p:spPr>
      </p:pic>
      <p:sp>
        <p:nvSpPr>
          <p:cNvPr id="5" name="TextBox 4"/>
          <p:cNvSpPr txBox="1"/>
          <p:nvPr/>
        </p:nvSpPr>
        <p:spPr>
          <a:xfrm>
            <a:off x="6477000" y="3505200"/>
            <a:ext cx="2286000" cy="2308324"/>
          </a:xfrm>
          <a:prstGeom prst="rect">
            <a:avLst/>
          </a:prstGeom>
          <a:noFill/>
        </p:spPr>
        <p:txBody>
          <a:bodyPr wrap="square" rtlCol="0">
            <a:spAutoFit/>
          </a:bodyPr>
          <a:lstStyle/>
          <a:p>
            <a:r>
              <a:rPr lang="en-US" dirty="0" smtClean="0"/>
              <a:t>The default items chosen by your college and/or department cannot be changed except on mid-term appraisals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838200" y="5257800"/>
            <a:ext cx="8077200" cy="609600"/>
          </a:xfrm>
        </p:spPr>
        <p:txBody>
          <a:bodyPr>
            <a:normAutofit fontScale="92500" lnSpcReduction="20000"/>
          </a:bodyPr>
          <a:lstStyle/>
          <a:p>
            <a:r>
              <a:rPr lang="en-US" sz="2000" dirty="0" smtClean="0">
                <a:ea typeface="ＭＳ Ｐゴシック" pitchFamily="-110" charset="-128"/>
                <a:cs typeface="ＭＳ Ｐゴシック" pitchFamily="-110" charset="-128"/>
              </a:rPr>
              <a:t>The number of items available for you will depend on the number of pre-selected items</a:t>
            </a:r>
          </a:p>
          <a:p>
            <a:pPr>
              <a:buFontTx/>
              <a:buNone/>
            </a:pPr>
            <a:endParaRPr lang="en-US" sz="2000" dirty="0" smtClean="0">
              <a:ea typeface="ＭＳ Ｐゴシック" pitchFamily="-110" charset="-128"/>
              <a:cs typeface="ＭＳ Ｐゴシック" pitchFamily="-110" charset="-128"/>
            </a:endParaRPr>
          </a:p>
        </p:txBody>
      </p:sp>
      <p:sp>
        <p:nvSpPr>
          <p:cNvPr id="23554" name="Title 1"/>
          <p:cNvSpPr>
            <a:spLocks noGrp="1"/>
          </p:cNvSpPr>
          <p:nvPr>
            <p:ph type="title"/>
          </p:nvPr>
        </p:nvSpPr>
        <p:spPr>
          <a:xfrm>
            <a:off x="685800" y="228600"/>
            <a:ext cx="7772400" cy="533400"/>
          </a:xfrm>
        </p:spPr>
        <p:txBody>
          <a:bodyPr>
            <a:normAutofit fontScale="90000"/>
          </a:bodyPr>
          <a:lstStyle/>
          <a:p>
            <a:r>
              <a:rPr lang="en-US" sz="3200" smtClean="0">
                <a:ea typeface="ＭＳ Ｐゴシック" pitchFamily="-110" charset="-128"/>
                <a:cs typeface="ＭＳ Ｐゴシック" pitchFamily="-110" charset="-128"/>
              </a:rPr>
              <a:t>Procedures: Instructor Items</a:t>
            </a:r>
          </a:p>
        </p:txBody>
      </p:sp>
      <p:pic>
        <p:nvPicPr>
          <p:cNvPr id="23556" name="Picture 3"/>
          <p:cNvPicPr>
            <a:picLocks noChangeAspect="1"/>
          </p:cNvPicPr>
          <p:nvPr/>
        </p:nvPicPr>
        <p:blipFill>
          <a:blip r:embed="rId2"/>
          <a:srcRect/>
          <a:stretch>
            <a:fillRect/>
          </a:stretch>
        </p:blipFill>
        <p:spPr bwMode="auto">
          <a:xfrm>
            <a:off x="838200" y="990600"/>
            <a:ext cx="7926388"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09600" y="381000"/>
            <a:ext cx="7772400" cy="838200"/>
          </a:xfrm>
        </p:spPr>
        <p:txBody>
          <a:bodyPr/>
          <a:lstStyle/>
          <a:p>
            <a:r>
              <a:rPr lang="en-US" sz="3200" smtClean="0">
                <a:ea typeface="ＭＳ Ｐゴシック" pitchFamily="-110" charset="-128"/>
                <a:cs typeface="ＭＳ Ｐゴシック" pitchFamily="-110" charset="-128"/>
              </a:rPr>
              <a:t>Procedures: Essay Questions</a:t>
            </a:r>
          </a:p>
        </p:txBody>
      </p:sp>
      <p:pic>
        <p:nvPicPr>
          <p:cNvPr id="24579" name="Picture 3"/>
          <p:cNvPicPr>
            <a:picLocks noChangeAspect="1"/>
          </p:cNvPicPr>
          <p:nvPr/>
        </p:nvPicPr>
        <p:blipFill>
          <a:blip r:embed="rId2"/>
          <a:srcRect/>
          <a:stretch>
            <a:fillRect/>
          </a:stretch>
        </p:blipFill>
        <p:spPr bwMode="auto">
          <a:xfrm>
            <a:off x="533400" y="1524000"/>
            <a:ext cx="7924800" cy="435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No, Each department has a set of default items which will appear automatically on the end-of-term evaluations. If you do nothing, the department’s default items will appear on the form.</a:t>
            </a:r>
          </a:p>
          <a:p>
            <a:endParaRPr lang="en-US" dirty="0" smtClean="0"/>
          </a:p>
          <a:p>
            <a:r>
              <a:rPr lang="en-US" dirty="0" smtClean="0"/>
              <a:t>You cannot change the default items on the end-of-term evaluations, but you can change them on the mid-term evaluations.</a:t>
            </a:r>
            <a:endParaRPr lang="en-US" dirty="0"/>
          </a:p>
        </p:txBody>
      </p:sp>
      <p:sp>
        <p:nvSpPr>
          <p:cNvPr id="3" name="Title 2"/>
          <p:cNvSpPr>
            <a:spLocks noGrp="1"/>
          </p:cNvSpPr>
          <p:nvPr>
            <p:ph type="title"/>
          </p:nvPr>
        </p:nvSpPr>
        <p:spPr/>
        <p:txBody>
          <a:bodyPr/>
          <a:lstStyle/>
          <a:p>
            <a:r>
              <a:rPr lang="en-US" dirty="0" smtClean="0"/>
              <a:t>Q: Do I need to select items?</a:t>
            </a:r>
            <a:endParaRPr lang="en-US" dirty="0"/>
          </a:p>
        </p:txBody>
      </p:sp>
      <p:sp>
        <p:nvSpPr>
          <p:cNvPr id="4" name="Slide Number Placeholder 3"/>
          <p:cNvSpPr>
            <a:spLocks noGrp="1"/>
          </p:cNvSpPr>
          <p:nvPr>
            <p:ph type="sldNum" sz="quarter" idx="12"/>
          </p:nvPr>
        </p:nvSpPr>
        <p:spPr/>
        <p:txBody>
          <a:bodyPr/>
          <a:lstStyle/>
          <a:p>
            <a:fld id="{73383D7B-F694-47D4-84C5-7B74ABDED12A}"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The instructor-selected items are intended for the use of the instructor only. They give you an opportunity to get feedback about specific aspects of teaching or the course which might be a concern for you.</a:t>
            </a:r>
          </a:p>
          <a:p>
            <a:endParaRPr lang="en-US" dirty="0" smtClean="0"/>
          </a:p>
          <a:p>
            <a:r>
              <a:rPr lang="en-US" dirty="0" smtClean="0"/>
              <a:t>The results of instructor-selected items are reported only to you.</a:t>
            </a:r>
            <a:endParaRPr lang="en-US" dirty="0"/>
          </a:p>
        </p:txBody>
      </p:sp>
      <p:sp>
        <p:nvSpPr>
          <p:cNvPr id="3" name="Title 2"/>
          <p:cNvSpPr>
            <a:spLocks noGrp="1"/>
          </p:cNvSpPr>
          <p:nvPr>
            <p:ph type="title"/>
          </p:nvPr>
        </p:nvSpPr>
        <p:spPr/>
        <p:txBody>
          <a:bodyPr>
            <a:normAutofit fontScale="90000"/>
          </a:bodyPr>
          <a:lstStyle/>
          <a:p>
            <a:r>
              <a:rPr lang="en-US" dirty="0" smtClean="0"/>
              <a:t>Q: Who sees the results from items that I select?</a:t>
            </a:r>
            <a:endParaRPr lang="en-US" dirty="0"/>
          </a:p>
        </p:txBody>
      </p:sp>
      <p:sp>
        <p:nvSpPr>
          <p:cNvPr id="4" name="Slide Number Placeholder 3"/>
          <p:cNvSpPr>
            <a:spLocks noGrp="1"/>
          </p:cNvSpPr>
          <p:nvPr>
            <p:ph type="sldNum" sz="quarter" idx="12"/>
          </p:nvPr>
        </p:nvSpPr>
        <p:spPr/>
        <p:txBody>
          <a:bodyPr/>
          <a:lstStyle/>
          <a:p>
            <a:fld id="{73383D7B-F694-47D4-84C5-7B74ABDED12A}"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The instructor and the department can see the comments and the essays.</a:t>
            </a:r>
            <a:endParaRPr lang="en-US" dirty="0"/>
          </a:p>
        </p:txBody>
      </p:sp>
      <p:sp>
        <p:nvSpPr>
          <p:cNvPr id="3" name="Title 2"/>
          <p:cNvSpPr>
            <a:spLocks noGrp="1"/>
          </p:cNvSpPr>
          <p:nvPr>
            <p:ph type="title"/>
          </p:nvPr>
        </p:nvSpPr>
        <p:spPr/>
        <p:txBody>
          <a:bodyPr>
            <a:normAutofit fontScale="90000"/>
          </a:bodyPr>
          <a:lstStyle/>
          <a:p>
            <a:r>
              <a:rPr lang="en-US" dirty="0" smtClean="0"/>
              <a:t>Q: Who sees the results from comments and essay questions?</a:t>
            </a:r>
            <a:endParaRPr lang="en-US" dirty="0"/>
          </a:p>
        </p:txBody>
      </p:sp>
      <p:sp>
        <p:nvSpPr>
          <p:cNvPr id="4" name="Slide Number Placeholder 3"/>
          <p:cNvSpPr>
            <a:spLocks noGrp="1"/>
          </p:cNvSpPr>
          <p:nvPr>
            <p:ph type="sldNum" sz="quarter" idx="12"/>
          </p:nvPr>
        </p:nvSpPr>
        <p:spPr/>
        <p:txBody>
          <a:bodyPr/>
          <a:lstStyle/>
          <a:p>
            <a:fld id="{73383D7B-F694-47D4-84C5-7B74ABDED12A}"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1. A statistical summary which includes, for each item:</a:t>
            </a:r>
          </a:p>
          <a:p>
            <a:pPr lvl="2"/>
            <a:r>
              <a:rPr lang="en-US" sz="2000" dirty="0" smtClean="0"/>
              <a:t>Number choosing each response option</a:t>
            </a:r>
          </a:p>
          <a:p>
            <a:pPr lvl="2"/>
            <a:r>
              <a:rPr lang="en-US" sz="2000" dirty="0" smtClean="0"/>
              <a:t>Percentage in each response option</a:t>
            </a:r>
          </a:p>
          <a:p>
            <a:pPr lvl="2"/>
            <a:r>
              <a:rPr lang="en-US" sz="2000" dirty="0" smtClean="0"/>
              <a:t>Mean (5-point scale)</a:t>
            </a:r>
          </a:p>
          <a:p>
            <a:pPr lvl="2"/>
            <a:r>
              <a:rPr lang="en-US" sz="2000" dirty="0" smtClean="0"/>
              <a:t>Standard deviation</a:t>
            </a:r>
          </a:p>
          <a:p>
            <a:r>
              <a:rPr lang="en-US" sz="2000" dirty="0" smtClean="0"/>
              <a:t>2. A verbatim list of all of the comments provided for each item</a:t>
            </a:r>
          </a:p>
          <a:p>
            <a:r>
              <a:rPr lang="en-US" sz="2000" dirty="0" smtClean="0"/>
              <a:t>3. A verbatim list of the responses to the essay </a:t>
            </a:r>
            <a:r>
              <a:rPr lang="en-US" sz="2000" dirty="0" err="1" smtClean="0"/>
              <a:t>question(s</a:t>
            </a:r>
            <a:r>
              <a:rPr lang="en-US" sz="2000" dirty="0" smtClean="0"/>
              <a:t>).</a:t>
            </a:r>
          </a:p>
          <a:p>
            <a:r>
              <a:rPr lang="en-US" sz="2000" dirty="0" smtClean="0"/>
              <a:t>Coming in Fall 2012-a comparative report showing performance against other courses of the same level and in the same department.</a:t>
            </a:r>
            <a:endParaRPr lang="en-US" sz="2000" dirty="0"/>
          </a:p>
        </p:txBody>
      </p:sp>
      <p:sp>
        <p:nvSpPr>
          <p:cNvPr id="3" name="Title 2"/>
          <p:cNvSpPr>
            <a:spLocks noGrp="1"/>
          </p:cNvSpPr>
          <p:nvPr>
            <p:ph type="title"/>
          </p:nvPr>
        </p:nvSpPr>
        <p:spPr/>
        <p:txBody>
          <a:bodyPr>
            <a:normAutofit fontScale="90000"/>
          </a:bodyPr>
          <a:lstStyle/>
          <a:p>
            <a:r>
              <a:rPr lang="en-US" dirty="0" smtClean="0"/>
              <a:t>What kind of reports are available?</a:t>
            </a:r>
            <a:endParaRPr lang="en-US" dirty="0"/>
          </a:p>
        </p:txBody>
      </p:sp>
      <p:sp>
        <p:nvSpPr>
          <p:cNvPr id="4" name="Slide Number Placeholder 3"/>
          <p:cNvSpPr>
            <a:spLocks noGrp="1"/>
          </p:cNvSpPr>
          <p:nvPr>
            <p:ph type="sldNum" sz="quarter" idx="12"/>
          </p:nvPr>
        </p:nvSpPr>
        <p:spPr/>
        <p:txBody>
          <a:bodyPr/>
          <a:lstStyle/>
          <a:p>
            <a:fld id="{73383D7B-F694-47D4-84C5-7B74ABDED12A}"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533400" y="228600"/>
            <a:ext cx="8458200" cy="838200"/>
          </a:xfrm>
        </p:spPr>
        <p:txBody>
          <a:bodyPr>
            <a:normAutofit/>
          </a:bodyPr>
          <a:lstStyle/>
          <a:p>
            <a:pPr algn="l" eaLnBrk="1" hangingPunct="1"/>
            <a:r>
              <a:rPr lang="en-US" dirty="0">
                <a:ea typeface="ＭＳ Ｐゴシック" pitchFamily="-110" charset="-128"/>
                <a:cs typeface="ＭＳ Ｐゴシック" pitchFamily="-110" charset="-128"/>
              </a:rPr>
              <a:t>Procedures:</a:t>
            </a:r>
            <a:r>
              <a:rPr lang="en-US" dirty="0" smtClean="0">
                <a:ea typeface="ＭＳ Ｐゴシック" pitchFamily="-110" charset="-128"/>
                <a:cs typeface="ＭＳ Ｐゴシック" pitchFamily="-110" charset="-128"/>
              </a:rPr>
              <a:t> Inform </a:t>
            </a:r>
            <a:r>
              <a:rPr lang="en-US" dirty="0">
                <a:ea typeface="ＭＳ Ｐゴシック" pitchFamily="-110" charset="-128"/>
                <a:cs typeface="ＭＳ Ｐゴシック" pitchFamily="-110" charset="-128"/>
              </a:rPr>
              <a:t>Students</a:t>
            </a:r>
          </a:p>
        </p:txBody>
      </p:sp>
      <p:sp>
        <p:nvSpPr>
          <p:cNvPr id="4" name="Rectangle 3"/>
          <p:cNvSpPr/>
          <p:nvPr/>
        </p:nvSpPr>
        <p:spPr>
          <a:xfrm>
            <a:off x="457200" y="1066800"/>
            <a:ext cx="8382000" cy="4401204"/>
          </a:xfrm>
          <a:prstGeom prst="rect">
            <a:avLst/>
          </a:prstGeom>
        </p:spPr>
        <p:txBody>
          <a:bodyPr wrap="square">
            <a:spAutoFit/>
          </a:bodyPr>
          <a:lstStyle/>
          <a:p>
            <a:r>
              <a:rPr lang="en-US" sz="1400" dirty="0" smtClean="0"/>
              <a:t>Here is a script you can give students in class or in an e-mail or on your web site.  Feel free to modify it as you see fit.</a:t>
            </a:r>
          </a:p>
          <a:p>
            <a:endParaRPr lang="en-US" sz="1400" dirty="0" smtClean="0"/>
          </a:p>
          <a:p>
            <a:r>
              <a:rPr lang="en-US" sz="1400" dirty="0" smtClean="0">
                <a:latin typeface="Cambria"/>
                <a:cs typeface="Cambria"/>
              </a:rPr>
              <a:t>Dear Student:</a:t>
            </a:r>
          </a:p>
          <a:p>
            <a:r>
              <a:rPr lang="en-US" sz="1400" dirty="0" smtClean="0">
                <a:latin typeface="Cambria"/>
                <a:cs typeface="Cambria"/>
              </a:rPr>
              <a:t>Feedback is an essential part of the learning experience.  Your feedback will help me make improvements in the course, which will result in a better learning experience for you and your classmates.</a:t>
            </a:r>
          </a:p>
          <a:p>
            <a:endParaRPr lang="en-US" sz="1400" dirty="0" smtClean="0">
              <a:latin typeface="Cambria"/>
              <a:cs typeface="Cambria"/>
            </a:endParaRPr>
          </a:p>
          <a:p>
            <a:r>
              <a:rPr lang="en-US" sz="1400" dirty="0" smtClean="0">
                <a:latin typeface="Cambria"/>
                <a:cs typeface="Cambria"/>
              </a:rPr>
              <a:t>[If you have an example of how you used student feedback in the past, you can insert it here]</a:t>
            </a:r>
          </a:p>
          <a:p>
            <a:endParaRPr lang="en-US" sz="1400" dirty="0" smtClean="0">
              <a:latin typeface="Cambria"/>
              <a:cs typeface="Cambria"/>
            </a:endParaRPr>
          </a:p>
          <a:p>
            <a:r>
              <a:rPr lang="en-US" sz="1400" dirty="0" smtClean="0">
                <a:latin typeface="Cambria"/>
                <a:cs typeface="Cambria"/>
              </a:rPr>
              <a:t>It is important that I get responses from not just a few of you, but as many as possible.  This will not take much of your time and your input will be highly valued.  </a:t>
            </a:r>
          </a:p>
          <a:p>
            <a:endParaRPr lang="en-US" sz="1400" dirty="0" smtClean="0">
              <a:latin typeface="Cambria"/>
              <a:cs typeface="Cambria"/>
            </a:endParaRPr>
          </a:p>
          <a:p>
            <a:r>
              <a:rPr lang="en-US" sz="1400" dirty="0" smtClean="0">
                <a:latin typeface="Cambria"/>
                <a:cs typeface="Cambria"/>
              </a:rPr>
              <a:t>To appraise this course,</a:t>
            </a:r>
          </a:p>
          <a:p>
            <a:r>
              <a:rPr lang="en-US" sz="1400" dirty="0" smtClean="0">
                <a:latin typeface="Cambria"/>
                <a:cs typeface="Cambria"/>
              </a:rPr>
              <a:t>1. Go to http://</a:t>
            </a:r>
            <a:r>
              <a:rPr lang="en-US" sz="1400" dirty="0" err="1" smtClean="0">
                <a:latin typeface="Cambria"/>
                <a:cs typeface="Cambria"/>
              </a:rPr>
              <a:t>pica.tamu.edu</a:t>
            </a:r>
            <a:r>
              <a:rPr lang="en-US" sz="1400" dirty="0" smtClean="0">
                <a:latin typeface="Cambria"/>
                <a:cs typeface="Cambria"/>
              </a:rPr>
              <a:t>.</a:t>
            </a:r>
          </a:p>
          <a:p>
            <a:r>
              <a:rPr lang="en-US" sz="1400" dirty="0" smtClean="0">
                <a:latin typeface="Cambria"/>
                <a:cs typeface="Cambria"/>
              </a:rPr>
              <a:t>2. Login with your </a:t>
            </a:r>
            <a:r>
              <a:rPr lang="en-US" sz="1400" dirty="0" err="1" smtClean="0">
                <a:latin typeface="Cambria"/>
                <a:cs typeface="Cambria"/>
              </a:rPr>
              <a:t>NetID</a:t>
            </a:r>
            <a:r>
              <a:rPr lang="en-US" sz="1400" dirty="0" smtClean="0">
                <a:latin typeface="Cambria"/>
                <a:cs typeface="Cambria"/>
              </a:rPr>
              <a:t> and password</a:t>
            </a:r>
          </a:p>
          <a:p>
            <a:r>
              <a:rPr lang="en-US" sz="1400" dirty="0" smtClean="0">
                <a:latin typeface="Cambria"/>
                <a:cs typeface="Cambria"/>
              </a:rPr>
              <a:t>3. Select this course for an appraisal.</a:t>
            </a:r>
          </a:p>
          <a:p>
            <a:r>
              <a:rPr lang="en-US" sz="1400" dirty="0" smtClean="0">
                <a:latin typeface="Cambria"/>
                <a:cs typeface="Cambria"/>
              </a:rPr>
              <a:t>4. Submit the appraisal before midnight [Appraisal period end date].</a:t>
            </a:r>
          </a:p>
          <a:p>
            <a:endParaRPr lang="en-US" sz="1400" dirty="0" smtClean="0">
              <a:latin typeface="Cambria"/>
              <a:cs typeface="Cambria"/>
            </a:endParaRPr>
          </a:p>
          <a:p>
            <a:r>
              <a:rPr lang="en-US" sz="1400" dirty="0" smtClean="0">
                <a:latin typeface="Cambria"/>
                <a:cs typeface="Cambria"/>
              </a:rPr>
              <a:t>This is your opportunity to have input into the course.  Please give your honest and candid comments.  All of your responses will be confidential and I will not be able to link your responses to you.</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hart.png"/>
          <p:cNvPicPr>
            <a:picLocks noGrp="1" noChangeAspect="1"/>
          </p:cNvPicPr>
          <p:nvPr>
            <p:ph idx="1"/>
          </p:nvPr>
        </p:nvPicPr>
        <p:blipFill>
          <a:blip r:embed="rId2"/>
          <a:srcRect l="-40915" r="-40915"/>
          <a:stretch>
            <a:fillRect/>
          </a:stretch>
        </p:blipFill>
        <p:spPr>
          <a:xfrm>
            <a:off x="533400" y="1600200"/>
            <a:ext cx="8229600" cy="4525962"/>
          </a:xfrm>
        </p:spPr>
      </p:pic>
      <p:sp>
        <p:nvSpPr>
          <p:cNvPr id="3" name="Title 2"/>
          <p:cNvSpPr>
            <a:spLocks noGrp="1"/>
          </p:cNvSpPr>
          <p:nvPr>
            <p:ph type="title"/>
          </p:nvPr>
        </p:nvSpPr>
        <p:spPr/>
        <p:txBody>
          <a:bodyPr>
            <a:normAutofit/>
          </a:bodyPr>
          <a:lstStyle/>
          <a:p>
            <a:r>
              <a:rPr lang="en-US" sz="3200" dirty="0" smtClean="0"/>
              <a:t>Students with mobile devices can scan this QR code to go to the PICA login.</a:t>
            </a:r>
            <a:endParaRPr lang="en-US" sz="3200" dirty="0"/>
          </a:p>
        </p:txBody>
      </p:sp>
      <p:sp>
        <p:nvSpPr>
          <p:cNvPr id="4" name="Slide Number Placeholder 3"/>
          <p:cNvSpPr>
            <a:spLocks noGrp="1"/>
          </p:cNvSpPr>
          <p:nvPr>
            <p:ph type="sldNum" sz="quarter" idx="12"/>
          </p:nvPr>
        </p:nvSpPr>
        <p:spPr/>
        <p:txBody>
          <a:bodyPr/>
          <a:lstStyle/>
          <a:p>
            <a:fld id="{73383D7B-F694-47D4-84C5-7B74ABDED12A}"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entrance.tiff"/>
          <p:cNvPicPr>
            <a:picLocks noGrp="1" noChangeAspect="1"/>
          </p:cNvPicPr>
          <p:nvPr>
            <p:ph idx="1"/>
          </p:nvPr>
        </p:nvPicPr>
        <p:blipFill>
          <a:blip r:embed="rId2"/>
          <a:srcRect t="-1401" b="-1401"/>
          <a:stretch>
            <a:fillRect/>
          </a:stretch>
        </p:blipFill>
        <p:spPr/>
      </p:pic>
      <p:sp>
        <p:nvSpPr>
          <p:cNvPr id="2" name="Title 1"/>
          <p:cNvSpPr>
            <a:spLocks noGrp="1"/>
          </p:cNvSpPr>
          <p:nvPr>
            <p:ph type="title"/>
          </p:nvPr>
        </p:nvSpPr>
        <p:spPr/>
        <p:txBody>
          <a:bodyPr>
            <a:normAutofit/>
          </a:bodyPr>
          <a:lstStyle/>
          <a:p>
            <a:r>
              <a:rPr lang="en-US" dirty="0" smtClean="0"/>
              <a:t>Go </a:t>
            </a:r>
            <a:r>
              <a:rPr lang="en-US" dirty="0" err="1" smtClean="0"/>
              <a:t>to:http://pica.tamu.edu</a:t>
            </a:r>
            <a:endParaRPr lang="en-US" dirty="0"/>
          </a:p>
        </p:txBody>
      </p:sp>
      <p:sp>
        <p:nvSpPr>
          <p:cNvPr id="3" name="Slide Number Placeholder 2"/>
          <p:cNvSpPr>
            <a:spLocks noGrp="1"/>
          </p:cNvSpPr>
          <p:nvPr>
            <p:ph type="sldNum" sz="quarter" idx="12"/>
          </p:nvPr>
        </p:nvSpPr>
        <p:spPr/>
        <p:txBody>
          <a:bodyPr/>
          <a:lstStyle/>
          <a:p>
            <a:fld id="{73383D7B-F694-47D4-84C5-7B74ABDED12A}" type="slidenum">
              <a:rPr lang="en-US" smtClean="0"/>
              <a:pPr/>
              <a:t>2</a:t>
            </a:fld>
            <a:endParaRPr lang="en-US" dirty="0"/>
          </a:p>
        </p:txBody>
      </p:sp>
      <p:sp>
        <p:nvSpPr>
          <p:cNvPr id="6" name="TextBox 5"/>
          <p:cNvSpPr txBox="1"/>
          <p:nvPr/>
        </p:nvSpPr>
        <p:spPr>
          <a:xfrm>
            <a:off x="6705600" y="3124200"/>
            <a:ext cx="2123298" cy="646331"/>
          </a:xfrm>
          <a:prstGeom prst="rect">
            <a:avLst/>
          </a:prstGeom>
          <a:noFill/>
        </p:spPr>
        <p:txBody>
          <a:bodyPr wrap="none" rtlCol="0">
            <a:spAutoFit/>
          </a:bodyPr>
          <a:lstStyle/>
          <a:p>
            <a:r>
              <a:rPr lang="en-US" dirty="0" smtClean="0"/>
              <a:t>Choose the </a:t>
            </a:r>
          </a:p>
          <a:p>
            <a:r>
              <a:rPr lang="en-US" dirty="0" smtClean="0"/>
              <a:t>appropriate login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1524000"/>
            <a:ext cx="8229600" cy="4251960"/>
          </a:xfrm>
        </p:spPr>
        <p:txBody>
          <a:bodyPr/>
          <a:lstStyle/>
          <a:p>
            <a:pPr eaLnBrk="1" hangingPunct="1"/>
            <a:r>
              <a:rPr lang="en-US" dirty="0">
                <a:ea typeface="ＭＳ Ｐゴシック" pitchFamily="-110" charset="-128"/>
                <a:cs typeface="ＭＳ Ｐゴシック" pitchFamily="-110" charset="-128"/>
              </a:rPr>
              <a:t>Before the appraisal period</a:t>
            </a:r>
            <a:endParaRPr lang="en-US" dirty="0" smtClean="0">
              <a:ea typeface="ＭＳ Ｐゴシック" pitchFamily="-110" charset="-128"/>
              <a:cs typeface="ＭＳ Ｐゴシック" pitchFamily="-110" charset="-128"/>
            </a:endParaRPr>
          </a:p>
          <a:p>
            <a:pPr lvl="1"/>
            <a:r>
              <a:rPr lang="en-US" dirty="0" smtClean="0">
                <a:ea typeface="ＭＳ Ｐゴシック" pitchFamily="-110" charset="-128"/>
                <a:cs typeface="ＭＳ Ｐゴシック" pitchFamily="-110" charset="-128"/>
              </a:rPr>
              <a:t>Email notice sent </a:t>
            </a:r>
            <a:r>
              <a:rPr lang="en-US" dirty="0">
                <a:ea typeface="ＭＳ Ｐゴシック" pitchFamily="-110" charset="-128"/>
                <a:cs typeface="ＭＳ Ｐゴシック" pitchFamily="-110" charset="-128"/>
              </a:rPr>
              <a:t>via </a:t>
            </a:r>
            <a:r>
              <a:rPr lang="en-US" dirty="0" err="1" smtClean="0">
                <a:ea typeface="ＭＳ Ｐゴシック" pitchFamily="-110" charset="-128"/>
                <a:cs typeface="ＭＳ Ｐゴシック" pitchFamily="-110" charset="-128"/>
              </a:rPr>
              <a:t>Bulkmail.TAMU.EDU</a:t>
            </a:r>
            <a:r>
              <a:rPr lang="en-US" dirty="0" smtClean="0">
                <a:ea typeface="ＭＳ Ｐゴシック" pitchFamily="-110" charset="-128"/>
                <a:cs typeface="ＭＳ Ｐゴシック" pitchFamily="-110" charset="-128"/>
              </a:rPr>
              <a:t> to student’s TAMU mailbox</a:t>
            </a:r>
          </a:p>
          <a:p>
            <a:pPr lvl="1"/>
            <a:r>
              <a:rPr lang="en-US" dirty="0" smtClean="0">
                <a:ea typeface="ＭＳ Ｐゴシック" pitchFamily="-110" charset="-128"/>
                <a:cs typeface="ＭＳ Ｐゴシック" pitchFamily="-110" charset="-128"/>
              </a:rPr>
              <a:t>Receipt of email is not </a:t>
            </a:r>
            <a:r>
              <a:rPr lang="en-US" dirty="0">
                <a:ea typeface="ＭＳ Ｐゴシック" pitchFamily="-110" charset="-128"/>
                <a:cs typeface="ＭＳ Ｐゴシック" pitchFamily="-110" charset="-128"/>
              </a:rPr>
              <a:t>required in order to </a:t>
            </a:r>
            <a:r>
              <a:rPr lang="en-US" dirty="0" smtClean="0">
                <a:ea typeface="ＭＳ Ｐゴシック" pitchFamily="-110" charset="-128"/>
                <a:cs typeface="ＭＳ Ｐゴシック" pitchFamily="-110" charset="-128"/>
              </a:rPr>
              <a:t>login</a:t>
            </a:r>
          </a:p>
          <a:p>
            <a:pPr lvl="1"/>
            <a:r>
              <a:rPr lang="en-US" dirty="0" smtClean="0">
                <a:ea typeface="ＭＳ Ｐゴシック" pitchFamily="-110" charset="-128"/>
                <a:cs typeface="ＭＳ Ｐゴシック" pitchFamily="-110" charset="-128"/>
              </a:rPr>
              <a:t>A notice and link to PICA appears on each student’s Howdy portal.</a:t>
            </a:r>
          </a:p>
          <a:p>
            <a:r>
              <a:rPr lang="en-US" dirty="0" smtClean="0">
                <a:ea typeface="ＭＳ Ｐゴシック" pitchFamily="-110" charset="-128"/>
                <a:cs typeface="ＭＳ Ｐゴシック" pitchFamily="-110" charset="-128"/>
              </a:rPr>
              <a:t>During the appraisal period</a:t>
            </a:r>
          </a:p>
          <a:p>
            <a:pPr lvl="1"/>
            <a:r>
              <a:rPr lang="en-US" dirty="0" smtClean="0">
                <a:ea typeface="ＭＳ Ｐゴシック" pitchFamily="-110" charset="-128"/>
                <a:cs typeface="ＭＳ Ｐゴシック" pitchFamily="-110" charset="-128"/>
              </a:rPr>
              <a:t>Confirmation sent via email following submission of appraisal</a:t>
            </a:r>
          </a:p>
          <a:p>
            <a:pPr lvl="1"/>
            <a:r>
              <a:rPr lang="en-US" dirty="0" smtClean="0">
                <a:ea typeface="ＭＳ Ｐゴシック" pitchFamily="-110" charset="-128"/>
                <a:cs typeface="ＭＳ Ｐゴシック" pitchFamily="-110" charset="-128"/>
              </a:rPr>
              <a:t>Reminder email sent with two days remaining in appraisal period.</a:t>
            </a:r>
          </a:p>
        </p:txBody>
      </p:sp>
      <p:sp>
        <p:nvSpPr>
          <p:cNvPr id="26626" name="Rectangle 2"/>
          <p:cNvSpPr>
            <a:spLocks noGrp="1" noChangeArrowheads="1"/>
          </p:cNvSpPr>
          <p:nvPr>
            <p:ph type="title"/>
          </p:nvPr>
        </p:nvSpPr>
        <p:spPr>
          <a:xfrm>
            <a:off x="685800" y="609600"/>
            <a:ext cx="8001000" cy="838200"/>
          </a:xfrm>
        </p:spPr>
        <p:txBody>
          <a:bodyPr>
            <a:normAutofit/>
          </a:bodyPr>
          <a:lstStyle/>
          <a:p>
            <a:pPr algn="l" eaLnBrk="1" hangingPunct="1"/>
            <a:r>
              <a:rPr lang="en-US" dirty="0">
                <a:ea typeface="ＭＳ Ｐゴシック" pitchFamily="-110" charset="-128"/>
                <a:cs typeface="ＭＳ Ｐゴシック" pitchFamily="-110" charset="-128"/>
              </a:rPr>
              <a:t>MARS Notification to Students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Yes. MARS recommends three steps.</a:t>
            </a:r>
          </a:p>
          <a:p>
            <a:r>
              <a:rPr lang="en-US" dirty="0" smtClean="0"/>
              <a:t>1. Do a mid-term evaluation and discuss the results with students. On average, mid-term evaluations increase end-of-term response rate by about 10%</a:t>
            </a:r>
          </a:p>
          <a:p>
            <a:r>
              <a:rPr lang="en-US" dirty="0" smtClean="0"/>
              <a:t>2. Discuss the importance of the evaluations to you and how you use the results. Students are more likely to do evaluations if they believe their opinions will be heard.</a:t>
            </a:r>
          </a:p>
          <a:p>
            <a:r>
              <a:rPr lang="en-US" dirty="0" smtClean="0"/>
              <a:t>3. Remind students frequently during the evaluation period.</a:t>
            </a:r>
            <a:endParaRPr lang="en-US" dirty="0"/>
          </a:p>
        </p:txBody>
      </p:sp>
      <p:sp>
        <p:nvSpPr>
          <p:cNvPr id="3" name="Title 2"/>
          <p:cNvSpPr>
            <a:spLocks noGrp="1"/>
          </p:cNvSpPr>
          <p:nvPr>
            <p:ph type="title"/>
          </p:nvPr>
        </p:nvSpPr>
        <p:spPr/>
        <p:txBody>
          <a:bodyPr>
            <a:normAutofit fontScale="90000"/>
          </a:bodyPr>
          <a:lstStyle/>
          <a:p>
            <a:r>
              <a:rPr lang="en-US" dirty="0" smtClean="0"/>
              <a:t>Q: Can I do anything to increase response rates?</a:t>
            </a:r>
            <a:endParaRPr lang="en-US" dirty="0"/>
          </a:p>
        </p:txBody>
      </p:sp>
      <p:sp>
        <p:nvSpPr>
          <p:cNvPr id="4" name="Slide Number Placeholder 3"/>
          <p:cNvSpPr>
            <a:spLocks noGrp="1"/>
          </p:cNvSpPr>
          <p:nvPr>
            <p:ph type="sldNum" sz="quarter" idx="12"/>
          </p:nvPr>
        </p:nvSpPr>
        <p:spPr/>
        <p:txBody>
          <a:bodyPr/>
          <a:lstStyle/>
          <a:p>
            <a:fld id="{73383D7B-F694-47D4-84C5-7B74ABDED12A}"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3383D7B-F694-47D4-84C5-7B74ABDED12A}" type="slidenum">
              <a:rPr lang="en-US" smtClean="0"/>
              <a:pPr/>
              <a:t>22</a:t>
            </a:fld>
            <a:endParaRPr lang="en-US" dirty="0"/>
          </a:p>
        </p:txBody>
      </p:sp>
      <p:sp>
        <p:nvSpPr>
          <p:cNvPr id="5" name="TextBox 4"/>
          <p:cNvSpPr txBox="1"/>
          <p:nvPr/>
        </p:nvSpPr>
        <p:spPr>
          <a:xfrm>
            <a:off x="5486400" y="1371600"/>
            <a:ext cx="3276292" cy="1938992"/>
          </a:xfrm>
          <a:prstGeom prst="rect">
            <a:avLst/>
          </a:prstGeom>
          <a:noFill/>
        </p:spPr>
        <p:txBody>
          <a:bodyPr wrap="square" rtlCol="0">
            <a:spAutoFit/>
          </a:bodyPr>
          <a:lstStyle/>
          <a:p>
            <a:r>
              <a:rPr lang="en-US" sz="2000" dirty="0" smtClean="0"/>
              <a:t>Contact Mark Troy,</a:t>
            </a:r>
          </a:p>
          <a:p>
            <a:r>
              <a:rPr lang="en-US" sz="2000" dirty="0" smtClean="0">
                <a:hlinkClick r:id="rId2"/>
              </a:rPr>
              <a:t>metroy@tamu.edu</a:t>
            </a:r>
            <a:r>
              <a:rPr lang="en-US" sz="2000" dirty="0" smtClean="0"/>
              <a:t>, </a:t>
            </a:r>
          </a:p>
          <a:p>
            <a:r>
              <a:rPr lang="en-US" sz="2000" dirty="0" smtClean="0"/>
              <a:t>with the UIN of each individual needing access to the department menu</a:t>
            </a:r>
            <a:r>
              <a:rPr lang="en-US" dirty="0" smtClean="0"/>
              <a:t>.</a:t>
            </a:r>
            <a:endParaRPr lang="en-US" dirty="0"/>
          </a:p>
        </p:txBody>
      </p:sp>
      <p:pic>
        <p:nvPicPr>
          <p:cNvPr id="6" name="Picture 5"/>
          <p:cNvPicPr>
            <a:picLocks noChangeAspect="1"/>
          </p:cNvPicPr>
          <p:nvPr/>
        </p:nvPicPr>
        <p:blipFill>
          <a:blip r:embed="rId3"/>
          <a:stretch>
            <a:fillRect/>
          </a:stretch>
        </p:blipFill>
        <p:spPr>
          <a:xfrm>
            <a:off x="0" y="304800"/>
            <a:ext cx="5278568" cy="540385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New PICA Features</a:t>
            </a:r>
            <a:endParaRPr lang="en-US" dirty="0"/>
          </a:p>
        </p:txBody>
      </p:sp>
      <p:sp>
        <p:nvSpPr>
          <p:cNvPr id="4" name="Vertical Text Placeholder 3"/>
          <p:cNvSpPr>
            <a:spLocks noGrp="1"/>
          </p:cNvSpPr>
          <p:nvPr>
            <p:ph type="body" orient="vert" idx="1"/>
          </p:nvPr>
        </p:nvSpPr>
        <p:spPr>
          <a:xfrm rot="16200000">
            <a:off x="457202" y="1066799"/>
            <a:ext cx="8229600" cy="8534403"/>
          </a:xfrm>
        </p:spPr>
        <p:txBody>
          <a:bodyPr/>
          <a:lstStyle/>
          <a:p>
            <a:r>
              <a:rPr lang="en-US" sz="2800" b="1" dirty="0" smtClean="0"/>
              <a:t>View </a:t>
            </a:r>
            <a:r>
              <a:rPr lang="en-US" sz="2800" b="1" dirty="0"/>
              <a:t>Courses Selected for Appraisal:</a:t>
            </a:r>
            <a:r>
              <a:rPr lang="en-US" sz="2800" dirty="0"/>
              <a:t> </a:t>
            </a:r>
          </a:p>
          <a:p>
            <a:pPr lvl="1"/>
            <a:r>
              <a:rPr lang="en-US" sz="2400" dirty="0"/>
              <a:t>See a list of all courses and the selection for appraisal status.   During the appraisal period, you can also see the response rate to that point.</a:t>
            </a:r>
          </a:p>
          <a:p>
            <a:endParaRPr lang="en-US" dirty="0"/>
          </a:p>
          <a:p>
            <a:r>
              <a:rPr lang="en-US" sz="2800" b="1" dirty="0"/>
              <a:t>Download Department Mean File: </a:t>
            </a:r>
          </a:p>
          <a:p>
            <a:pPr lvl="1"/>
            <a:r>
              <a:rPr lang="en-US" sz="2400" dirty="0"/>
              <a:t>Select a term and download an Excel spreadsheet with the means of all courses for that term. Data are available from Spring 2010 to the present. </a:t>
            </a:r>
          </a:p>
          <a:p>
            <a:endParaRPr lang="en-US" dirty="0"/>
          </a:p>
        </p:txBody>
      </p:sp>
      <p:sp>
        <p:nvSpPr>
          <p:cNvPr id="2" name="Slide Number Placeholder 1"/>
          <p:cNvSpPr>
            <a:spLocks noGrp="1"/>
          </p:cNvSpPr>
          <p:nvPr>
            <p:ph type="sldNum" sz="quarter" idx="12"/>
          </p:nvPr>
        </p:nvSpPr>
        <p:spPr/>
        <p:txBody>
          <a:bodyPr/>
          <a:lstStyle/>
          <a:p>
            <a:fld id="{73383D7B-F694-47D4-84C5-7B74ABDED12A}" type="slidenum">
              <a:rPr lang="en-US" smtClean="0"/>
              <a:pPr/>
              <a:t>23</a:t>
            </a:fld>
            <a:endParaRPr lang="en-US" dirty="0"/>
          </a:p>
        </p:txBody>
      </p:sp>
    </p:spTree>
    <p:extLst>
      <p:ext uri="{BB962C8B-B14F-4D97-AF65-F5344CB8AC3E}">
        <p14:creationId xmlns:p14="http://schemas.microsoft.com/office/powerpoint/2010/main" val="3887989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A: At this time, there is no plan to remove results from previous terms. </a:t>
            </a:r>
          </a:p>
          <a:p>
            <a:r>
              <a:rPr lang="en-US" dirty="0" smtClean="0"/>
              <a:t>Faculty view archived results by choosing “Previous Term Summaries” from the PICA menu.</a:t>
            </a:r>
          </a:p>
          <a:p>
            <a:r>
              <a:rPr lang="en-US" dirty="0" smtClean="0"/>
              <a:t>Reports on the Department menu are organized by term.</a:t>
            </a:r>
            <a:endParaRPr lang="en-US" dirty="0"/>
          </a:p>
        </p:txBody>
      </p:sp>
      <p:sp>
        <p:nvSpPr>
          <p:cNvPr id="3" name="Title 2"/>
          <p:cNvSpPr>
            <a:spLocks noGrp="1"/>
          </p:cNvSpPr>
          <p:nvPr>
            <p:ph type="title"/>
          </p:nvPr>
        </p:nvSpPr>
        <p:spPr/>
        <p:txBody>
          <a:bodyPr>
            <a:normAutofit fontScale="90000"/>
          </a:bodyPr>
          <a:lstStyle/>
          <a:p>
            <a:r>
              <a:rPr lang="en-US" dirty="0" smtClean="0"/>
              <a:t>Q: How long are results available to faculty and the department?</a:t>
            </a:r>
            <a:endParaRPr lang="en-US" dirty="0"/>
          </a:p>
        </p:txBody>
      </p:sp>
      <p:sp>
        <p:nvSpPr>
          <p:cNvPr id="2" name="Slide Number Placeholder 1"/>
          <p:cNvSpPr>
            <a:spLocks noGrp="1"/>
          </p:cNvSpPr>
          <p:nvPr>
            <p:ph type="sldNum" sz="quarter" idx="12"/>
          </p:nvPr>
        </p:nvSpPr>
        <p:spPr/>
        <p:txBody>
          <a:bodyPr/>
          <a:lstStyle/>
          <a:p>
            <a:fld id="{73383D7B-F694-47D4-84C5-7B74ABDED12A}"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383D7B-F694-47D4-84C5-7B74ABDED12A}" type="slidenum">
              <a:rPr lang="en-US" smtClean="0"/>
              <a:pPr/>
              <a:t>25</a:t>
            </a:fld>
            <a:endParaRPr lang="en-US" dirty="0"/>
          </a:p>
        </p:txBody>
      </p:sp>
      <p:pic>
        <p:nvPicPr>
          <p:cNvPr id="5" name="Picture 4"/>
          <p:cNvPicPr>
            <a:picLocks noChangeAspect="1"/>
          </p:cNvPicPr>
          <p:nvPr/>
        </p:nvPicPr>
        <p:blipFill>
          <a:blip r:embed="rId2"/>
          <a:stretch>
            <a:fillRect/>
          </a:stretch>
        </p:blipFill>
        <p:spPr>
          <a:xfrm>
            <a:off x="3429000" y="0"/>
            <a:ext cx="5562600" cy="6513627"/>
          </a:xfrm>
          <a:prstGeom prst="rect">
            <a:avLst/>
          </a:prstGeom>
        </p:spPr>
      </p:pic>
      <p:sp>
        <p:nvSpPr>
          <p:cNvPr id="6" name="TextBox 5"/>
          <p:cNvSpPr txBox="1"/>
          <p:nvPr/>
        </p:nvSpPr>
        <p:spPr>
          <a:xfrm>
            <a:off x="517847" y="727410"/>
            <a:ext cx="1844353" cy="1384995"/>
          </a:xfrm>
          <a:prstGeom prst="rect">
            <a:avLst/>
          </a:prstGeom>
          <a:noFill/>
        </p:spPr>
        <p:txBody>
          <a:bodyPr wrap="square" rtlCol="0">
            <a:spAutoFit/>
          </a:bodyPr>
          <a:lstStyle/>
          <a:p>
            <a:r>
              <a:rPr lang="en-US" sz="2800" dirty="0" smtClean="0"/>
              <a:t>Student Appraisal Menu</a:t>
            </a:r>
            <a:endParaRPr 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3383D7B-F694-47D4-84C5-7B74ABDED12A}" type="slidenum">
              <a:rPr lang="en-US" smtClean="0"/>
              <a:pPr/>
              <a:t>26</a:t>
            </a:fld>
            <a:endParaRPr lang="en-US" dirty="0"/>
          </a:p>
        </p:txBody>
      </p:sp>
      <p:pic>
        <p:nvPicPr>
          <p:cNvPr id="4" name="Picture 3"/>
          <p:cNvPicPr>
            <a:picLocks noChangeAspect="1"/>
          </p:cNvPicPr>
          <p:nvPr/>
        </p:nvPicPr>
        <p:blipFill>
          <a:blip r:embed="rId2"/>
          <a:stretch>
            <a:fillRect/>
          </a:stretch>
        </p:blipFill>
        <p:spPr>
          <a:xfrm>
            <a:off x="3124199" y="0"/>
            <a:ext cx="5943823" cy="6324600"/>
          </a:xfrm>
          <a:prstGeom prst="rect">
            <a:avLst/>
          </a:prstGeom>
        </p:spPr>
      </p:pic>
      <p:sp>
        <p:nvSpPr>
          <p:cNvPr id="5" name="TextBox 4"/>
          <p:cNvSpPr txBox="1"/>
          <p:nvPr/>
        </p:nvSpPr>
        <p:spPr>
          <a:xfrm>
            <a:off x="690463" y="1035635"/>
            <a:ext cx="2205138" cy="1200328"/>
          </a:xfrm>
          <a:prstGeom prst="rect">
            <a:avLst/>
          </a:prstGeom>
          <a:noFill/>
        </p:spPr>
        <p:txBody>
          <a:bodyPr wrap="square" rtlCol="0">
            <a:spAutoFit/>
          </a:bodyPr>
          <a:lstStyle/>
          <a:p>
            <a:r>
              <a:rPr lang="en-US" sz="2400" dirty="0" smtClean="0"/>
              <a:t>Student Appraisal Form</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3383D7B-F694-47D4-84C5-7B74ABDED12A}" type="slidenum">
              <a:rPr lang="en-US" smtClean="0"/>
              <a:pPr/>
              <a:t>27</a:t>
            </a:fld>
            <a:endParaRPr lang="en-US" dirty="0"/>
          </a:p>
        </p:txBody>
      </p:sp>
      <p:pic>
        <p:nvPicPr>
          <p:cNvPr id="4" name="Picture 3"/>
          <p:cNvPicPr>
            <a:picLocks noChangeAspect="1"/>
          </p:cNvPicPr>
          <p:nvPr/>
        </p:nvPicPr>
        <p:blipFill>
          <a:blip r:embed="rId2"/>
          <a:stretch>
            <a:fillRect/>
          </a:stretch>
        </p:blipFill>
        <p:spPr>
          <a:xfrm>
            <a:off x="2819401" y="152399"/>
            <a:ext cx="6306830" cy="6406841"/>
          </a:xfrm>
          <a:prstGeom prst="rect">
            <a:avLst/>
          </a:prstGeom>
        </p:spPr>
      </p:pic>
      <p:sp>
        <p:nvSpPr>
          <p:cNvPr id="5" name="TextBox 4"/>
          <p:cNvSpPr txBox="1"/>
          <p:nvPr/>
        </p:nvSpPr>
        <p:spPr>
          <a:xfrm>
            <a:off x="443869" y="1158925"/>
            <a:ext cx="2375531" cy="1200328"/>
          </a:xfrm>
          <a:prstGeom prst="rect">
            <a:avLst/>
          </a:prstGeom>
          <a:noFill/>
        </p:spPr>
        <p:txBody>
          <a:bodyPr wrap="square" rtlCol="0">
            <a:spAutoFit/>
          </a:bodyPr>
          <a:lstStyle/>
          <a:p>
            <a:r>
              <a:rPr lang="en-US" sz="2400" dirty="0" smtClean="0"/>
              <a:t>Time out warning for students</a:t>
            </a: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3383D7B-F694-47D4-84C5-7B74ABDED12A}" type="slidenum">
              <a:rPr lang="en-US" smtClean="0"/>
              <a:pPr/>
              <a:t>28</a:t>
            </a:fld>
            <a:endParaRPr lang="en-US" dirty="0"/>
          </a:p>
        </p:txBody>
      </p:sp>
      <p:pic>
        <p:nvPicPr>
          <p:cNvPr id="4" name="Picture 3"/>
          <p:cNvPicPr>
            <a:picLocks noChangeAspect="1"/>
          </p:cNvPicPr>
          <p:nvPr/>
        </p:nvPicPr>
        <p:blipFill>
          <a:blip r:embed="rId2"/>
          <a:stretch>
            <a:fillRect/>
          </a:stretch>
        </p:blipFill>
        <p:spPr>
          <a:xfrm>
            <a:off x="552450" y="298450"/>
            <a:ext cx="3790950" cy="2952509"/>
          </a:xfrm>
          <a:prstGeom prst="rect">
            <a:avLst/>
          </a:prstGeom>
        </p:spPr>
      </p:pic>
      <p:sp>
        <p:nvSpPr>
          <p:cNvPr id="5" name="TextBox 4"/>
          <p:cNvSpPr txBox="1"/>
          <p:nvPr/>
        </p:nvSpPr>
        <p:spPr>
          <a:xfrm>
            <a:off x="381000" y="3352800"/>
            <a:ext cx="8153400" cy="2677656"/>
          </a:xfrm>
          <a:prstGeom prst="rect">
            <a:avLst/>
          </a:prstGeom>
          <a:noFill/>
        </p:spPr>
        <p:txBody>
          <a:bodyPr wrap="square" rtlCol="0">
            <a:spAutoFit/>
          </a:bodyPr>
          <a:lstStyle/>
          <a:p>
            <a:pPr algn="ctr"/>
            <a:r>
              <a:rPr lang="en-US" sz="1200" b="1" dirty="0" smtClean="0"/>
              <a:t>Email Confirmation</a:t>
            </a:r>
          </a:p>
          <a:p>
            <a:r>
              <a:rPr lang="en-US" sz="1200" b="1" dirty="0" smtClean="0"/>
              <a:t>From:&lt;</a:t>
            </a:r>
            <a:r>
              <a:rPr lang="en-US" sz="1200" b="1" u="sng" dirty="0" smtClean="0">
                <a:hlinkClick r:id="rId3"/>
              </a:rPr>
              <a:t>srf@tamu.edu&gt;</a:t>
            </a:r>
          </a:p>
          <a:p>
            <a:r>
              <a:rPr lang="en-US" sz="1200" b="1" u="sng" dirty="0" smtClean="0">
                <a:hlinkClick r:id="rId3"/>
              </a:rPr>
              <a:t>Date: September 27, 2012 10:14:05 AM CDT</a:t>
            </a:r>
          </a:p>
          <a:p>
            <a:r>
              <a:rPr lang="en-US" sz="1200" b="1" u="sng" dirty="0" smtClean="0">
                <a:hlinkClick r:id="rId3"/>
              </a:rPr>
              <a:t>To: &lt;</a:t>
            </a:r>
            <a:r>
              <a:rPr lang="en-US" sz="1200" b="1" u="sng" dirty="0" smtClean="0">
                <a:hlinkClick r:id="rId4"/>
              </a:rPr>
              <a:t>student@tamu.edu&gt;</a:t>
            </a:r>
          </a:p>
          <a:p>
            <a:r>
              <a:rPr lang="en-US" sz="1200" b="1" u="sng" dirty="0" smtClean="0">
                <a:hlinkClick r:id="rId4"/>
              </a:rPr>
              <a:t>Subject: Successful Submission of Course Appraisal</a:t>
            </a:r>
          </a:p>
          <a:p>
            <a:endParaRPr lang="en-US" sz="1200" b="1" u="sng" dirty="0">
              <a:hlinkClick r:id="rId4"/>
            </a:endParaRPr>
          </a:p>
          <a:p>
            <a:r>
              <a:rPr lang="en-US" sz="1200" b="1" u="sng" dirty="0" smtClean="0">
                <a:hlinkClick r:id="rId4"/>
              </a:rPr>
              <a:t>Thank you for using the Pica application.  The purpose of this email notification is to confirm the successful submission of your course appraisal.  You may wish to keep a copy of this email for your personal records.</a:t>
            </a:r>
          </a:p>
          <a:p>
            <a:r>
              <a:rPr lang="en-US" sz="1200" b="1" u="sng" dirty="0" smtClean="0">
                <a:hlinkClick r:id="rId4"/>
              </a:rPr>
              <a:t>Name: Student, Aggie</a:t>
            </a:r>
          </a:p>
          <a:p>
            <a:r>
              <a:rPr lang="en-US" sz="1200" b="1" u="sng" dirty="0" smtClean="0">
                <a:hlinkClick r:id="rId4"/>
              </a:rPr>
              <a:t>Term: 2012C</a:t>
            </a:r>
          </a:p>
          <a:p>
            <a:r>
              <a:rPr lang="en-US" sz="1200" b="1" u="sng" dirty="0" smtClean="0">
                <a:hlinkClick r:id="rId4"/>
              </a:rPr>
              <a:t>Course Appraised: TAMU 410 Section 901</a:t>
            </a:r>
          </a:p>
          <a:p>
            <a:r>
              <a:rPr lang="en-US" sz="1200" b="1" u="sng" dirty="0" smtClean="0">
                <a:hlinkClick r:id="rId4"/>
              </a:rPr>
              <a:t>Instructor: Doe, Jane</a:t>
            </a:r>
          </a:p>
          <a:p>
            <a:r>
              <a:rPr lang="en-US" sz="1200" b="1" u="sng" dirty="0" smtClean="0">
                <a:hlinkClick r:id="rId4"/>
              </a:rPr>
              <a:t>Date and Time of Submission: 9/27/2012 10:14:04 AM</a:t>
            </a:r>
            <a:endParaRPr lang="en-US" sz="1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Where do I submit an appraisal?</a:t>
            </a:r>
          </a:p>
          <a:p>
            <a:pPr lvl="1"/>
            <a:r>
              <a:rPr lang="en-US" dirty="0" smtClean="0">
                <a:hlinkClick r:id="rId2"/>
              </a:rPr>
              <a:t>http://pica.tamu.edu</a:t>
            </a:r>
            <a:endParaRPr lang="en-US" dirty="0" smtClean="0"/>
          </a:p>
          <a:p>
            <a:pPr lvl="1"/>
            <a:r>
              <a:rPr lang="en-US" dirty="0" smtClean="0"/>
              <a:t>Student login</a:t>
            </a:r>
          </a:p>
          <a:p>
            <a:r>
              <a:rPr lang="en-US" dirty="0" smtClean="0"/>
              <a:t>Do I need the email message from MARS to do the evaluation?</a:t>
            </a:r>
          </a:p>
          <a:p>
            <a:pPr lvl="1"/>
            <a:r>
              <a:rPr lang="en-US" dirty="0" smtClean="0"/>
              <a:t>No, simply go to the PICA website and login</a:t>
            </a:r>
          </a:p>
          <a:p>
            <a:r>
              <a:rPr lang="en-US" dirty="0" smtClean="0"/>
              <a:t>What if I have forgotten my password?</a:t>
            </a:r>
          </a:p>
          <a:p>
            <a:pPr lvl="1"/>
            <a:r>
              <a:rPr lang="en-US" dirty="0" smtClean="0"/>
              <a:t>Contact CIS Help Desk Central at (979) 845-8300</a:t>
            </a:r>
          </a:p>
          <a:p>
            <a:r>
              <a:rPr lang="en-US" dirty="0" smtClean="0"/>
              <a:t>Can I do the evaluation from a mobile device?</a:t>
            </a:r>
          </a:p>
          <a:p>
            <a:pPr lvl="1"/>
            <a:r>
              <a:rPr lang="en-US" dirty="0" smtClean="0"/>
              <a:t>Yes, PICA will work with any smart phone or tablet computer.</a:t>
            </a:r>
            <a:endParaRPr lang="en-US" dirty="0"/>
          </a:p>
        </p:txBody>
      </p:sp>
      <p:sp>
        <p:nvSpPr>
          <p:cNvPr id="3" name="Title 2"/>
          <p:cNvSpPr>
            <a:spLocks noGrp="1"/>
          </p:cNvSpPr>
          <p:nvPr>
            <p:ph type="title"/>
          </p:nvPr>
        </p:nvSpPr>
        <p:spPr/>
        <p:txBody>
          <a:bodyPr/>
          <a:lstStyle/>
          <a:p>
            <a:r>
              <a:rPr lang="en-US" dirty="0" smtClean="0"/>
              <a:t>Student FAQ</a:t>
            </a:r>
            <a:endParaRPr lang="en-US" dirty="0"/>
          </a:p>
        </p:txBody>
      </p:sp>
      <p:sp>
        <p:nvSpPr>
          <p:cNvPr id="4" name="Slide Number Placeholder 3"/>
          <p:cNvSpPr>
            <a:spLocks noGrp="1"/>
          </p:cNvSpPr>
          <p:nvPr>
            <p:ph type="sldNum" sz="quarter" idx="12"/>
          </p:nvPr>
        </p:nvSpPr>
        <p:spPr/>
        <p:txBody>
          <a:bodyPr/>
          <a:lstStyle/>
          <a:p>
            <a:fld id="{73383D7B-F694-47D4-84C5-7B74ABDED12A}"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begin.tiff"/>
          <p:cNvPicPr>
            <a:picLocks noGrp="1" noChangeAspect="1"/>
          </p:cNvPicPr>
          <p:nvPr>
            <p:ph idx="1"/>
          </p:nvPr>
        </p:nvPicPr>
        <p:blipFill>
          <a:blip r:embed="rId2"/>
          <a:srcRect l="-13393" r="-13393"/>
          <a:stretch>
            <a:fillRect/>
          </a:stretch>
        </p:blipFill>
        <p:spPr>
          <a:xfrm>
            <a:off x="457200" y="1219200"/>
            <a:ext cx="4826000" cy="2895600"/>
          </a:xfrm>
        </p:spPr>
      </p:pic>
      <p:sp>
        <p:nvSpPr>
          <p:cNvPr id="2" name="Title 1"/>
          <p:cNvSpPr>
            <a:spLocks noGrp="1"/>
          </p:cNvSpPr>
          <p:nvPr>
            <p:ph type="title"/>
          </p:nvPr>
        </p:nvSpPr>
        <p:spPr/>
        <p:txBody>
          <a:bodyPr/>
          <a:lstStyle/>
          <a:p>
            <a:r>
              <a:rPr lang="en-US" dirty="0" smtClean="0"/>
              <a:t>Authentication</a:t>
            </a:r>
            <a:endParaRPr lang="en-US" dirty="0"/>
          </a:p>
        </p:txBody>
      </p:sp>
      <p:sp>
        <p:nvSpPr>
          <p:cNvPr id="3" name="Slide Number Placeholder 2"/>
          <p:cNvSpPr>
            <a:spLocks noGrp="1"/>
          </p:cNvSpPr>
          <p:nvPr>
            <p:ph type="sldNum" sz="quarter" idx="12"/>
          </p:nvPr>
        </p:nvSpPr>
        <p:spPr/>
        <p:txBody>
          <a:bodyPr/>
          <a:lstStyle/>
          <a:p>
            <a:fld id="{73383D7B-F694-47D4-84C5-7B74ABDED12A}" type="slidenum">
              <a:rPr lang="en-US" smtClean="0"/>
              <a:pPr/>
              <a:t>3</a:t>
            </a:fld>
            <a:endParaRPr lang="en-US" dirty="0"/>
          </a:p>
        </p:txBody>
      </p:sp>
      <p:sp>
        <p:nvSpPr>
          <p:cNvPr id="6" name="TextBox 5"/>
          <p:cNvSpPr txBox="1"/>
          <p:nvPr/>
        </p:nvSpPr>
        <p:spPr>
          <a:xfrm>
            <a:off x="5181600" y="1295400"/>
            <a:ext cx="3366986" cy="2862323"/>
          </a:xfrm>
          <a:prstGeom prst="rect">
            <a:avLst/>
          </a:prstGeom>
          <a:noFill/>
        </p:spPr>
        <p:txBody>
          <a:bodyPr wrap="square" rtlCol="0">
            <a:spAutoFit/>
          </a:bodyPr>
          <a:lstStyle/>
          <a:p>
            <a:r>
              <a:rPr lang="en-US" dirty="0" smtClean="0"/>
              <a:t>After selecting the appropriate login, click on “Begin Session.”</a:t>
            </a:r>
          </a:p>
          <a:p>
            <a:endParaRPr lang="en-US" dirty="0" smtClean="0"/>
          </a:p>
          <a:p>
            <a:r>
              <a:rPr lang="en-US" dirty="0" smtClean="0"/>
              <a:t>CAS will ask for your </a:t>
            </a:r>
            <a:r>
              <a:rPr lang="en-US" dirty="0" err="1" smtClean="0"/>
              <a:t>netid</a:t>
            </a:r>
            <a:r>
              <a:rPr lang="en-US" dirty="0" smtClean="0"/>
              <a:t> and password.</a:t>
            </a:r>
          </a:p>
          <a:p>
            <a:endParaRPr lang="en-US" dirty="0" smtClean="0"/>
          </a:p>
          <a:p>
            <a:r>
              <a:rPr lang="en-US" dirty="0" smtClean="0"/>
              <a:t>If you are entering the guest module, the alias is “guest” and the password is “guest” without the quotes.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How will I know my appraisal has been submitted? </a:t>
            </a:r>
          </a:p>
          <a:p>
            <a:pPr lvl="3"/>
            <a:r>
              <a:rPr lang="en-US" b="1" dirty="0" smtClean="0"/>
              <a:t>You will receive a printable confirmation online immediately upon successfully submitting your appraisal. A second confirmation will be sent by e-mail. You may keep these for your records.</a:t>
            </a:r>
          </a:p>
          <a:p>
            <a:r>
              <a:rPr lang="en-US" b="1" dirty="0" smtClean="0"/>
              <a:t>Can my appraisal be linked back to me? </a:t>
            </a:r>
          </a:p>
          <a:p>
            <a:pPr lvl="3"/>
            <a:r>
              <a:rPr lang="en-US" b="1" dirty="0" smtClean="0"/>
              <a:t>Data and Research Services will report only aggregate assessment statistics and will not divulge the source of individual responses to the instructor, Department Head, College Dean, other University officials or external parties.   Comments to essay questions will not be linked to individual responses.   Student IDs will be stripped from the records before the results are made available to the instructor.	</a:t>
            </a:r>
          </a:p>
          <a:p>
            <a:endParaRPr lang="en-US" dirty="0"/>
          </a:p>
        </p:txBody>
      </p:sp>
      <p:sp>
        <p:nvSpPr>
          <p:cNvPr id="3" name="Title 2"/>
          <p:cNvSpPr>
            <a:spLocks noGrp="1"/>
          </p:cNvSpPr>
          <p:nvPr>
            <p:ph type="title"/>
          </p:nvPr>
        </p:nvSpPr>
        <p:spPr/>
        <p:txBody>
          <a:bodyPr/>
          <a:lstStyle/>
          <a:p>
            <a:r>
              <a:rPr lang="en-US" dirty="0" smtClean="0"/>
              <a:t>Student FAQ continued</a:t>
            </a:r>
            <a:endParaRPr lang="en-US" dirty="0"/>
          </a:p>
        </p:txBody>
      </p:sp>
      <p:sp>
        <p:nvSpPr>
          <p:cNvPr id="4" name="Slide Number Placeholder 3"/>
          <p:cNvSpPr>
            <a:spLocks noGrp="1"/>
          </p:cNvSpPr>
          <p:nvPr>
            <p:ph type="sldNum" sz="quarter" idx="12"/>
          </p:nvPr>
        </p:nvSpPr>
        <p:spPr/>
        <p:txBody>
          <a:bodyPr/>
          <a:lstStyle/>
          <a:p>
            <a:fld id="{73383D7B-F694-47D4-84C5-7B74ABDED12A}"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When will the instructor see the results of the End-of-Term appraisals? </a:t>
            </a:r>
          </a:p>
          <a:p>
            <a:pPr lvl="1"/>
            <a:r>
              <a:rPr lang="en-US" b="1" dirty="0" smtClean="0"/>
              <a:t>End-of-Term results will not be reported to the instructor nor to the College Dean or Department Head until after final grades are turned in.</a:t>
            </a:r>
          </a:p>
          <a:p>
            <a:r>
              <a:rPr lang="en-US" b="1" dirty="0" smtClean="0"/>
              <a:t>What is the deadline for submitting appraisals? </a:t>
            </a:r>
          </a:p>
          <a:p>
            <a:pPr lvl="1"/>
            <a:r>
              <a:rPr lang="en-US" b="1" dirty="0" smtClean="0"/>
              <a:t>Appraisals must be submitted before midnight of the last day of the appraisal period in order for your appraisal to be recorded.</a:t>
            </a:r>
          </a:p>
          <a:p>
            <a:endParaRPr lang="en-US" dirty="0"/>
          </a:p>
        </p:txBody>
      </p:sp>
      <p:sp>
        <p:nvSpPr>
          <p:cNvPr id="3" name="Title 2"/>
          <p:cNvSpPr>
            <a:spLocks noGrp="1"/>
          </p:cNvSpPr>
          <p:nvPr>
            <p:ph type="title"/>
          </p:nvPr>
        </p:nvSpPr>
        <p:spPr/>
        <p:txBody>
          <a:bodyPr/>
          <a:lstStyle/>
          <a:p>
            <a:r>
              <a:rPr lang="en-US" dirty="0" smtClean="0"/>
              <a:t>Student FAQ continued</a:t>
            </a:r>
            <a:endParaRPr lang="en-US" dirty="0"/>
          </a:p>
        </p:txBody>
      </p:sp>
      <p:sp>
        <p:nvSpPr>
          <p:cNvPr id="4" name="Slide Number Placeholder 3"/>
          <p:cNvSpPr>
            <a:spLocks noGrp="1"/>
          </p:cNvSpPr>
          <p:nvPr>
            <p:ph type="sldNum" sz="quarter" idx="12"/>
          </p:nvPr>
        </p:nvSpPr>
        <p:spPr/>
        <p:txBody>
          <a:bodyPr/>
          <a:lstStyle/>
          <a:p>
            <a:fld id="{73383D7B-F694-47D4-84C5-7B74ABDED12A}"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May I revise my appraisal after I submit it? </a:t>
            </a:r>
          </a:p>
          <a:p>
            <a:pPr lvl="1"/>
            <a:r>
              <a:rPr lang="en-US" b="1" dirty="0" smtClean="0"/>
              <a:t>You may log back into the system over multiple sessions during the appraisal period and revise your answers if desired.  The last version you submit will be the only version recorded.</a:t>
            </a:r>
          </a:p>
          <a:p>
            <a:r>
              <a:rPr lang="en-US" b="1" dirty="0" smtClean="0"/>
              <a:t>May I submit more than one appraisal per class? </a:t>
            </a:r>
          </a:p>
          <a:p>
            <a:pPr lvl="1"/>
            <a:r>
              <a:rPr lang="en-US" b="1" dirty="0" smtClean="0"/>
              <a:t>You may submit only one appraisal per class.  You may revise your appraisal as much as desired, but the last version you submit will be the only version recorded.	</a:t>
            </a:r>
          </a:p>
          <a:p>
            <a:endParaRPr lang="en-US" dirty="0"/>
          </a:p>
        </p:txBody>
      </p:sp>
      <p:sp>
        <p:nvSpPr>
          <p:cNvPr id="3" name="Title 2"/>
          <p:cNvSpPr>
            <a:spLocks noGrp="1"/>
          </p:cNvSpPr>
          <p:nvPr>
            <p:ph type="title"/>
          </p:nvPr>
        </p:nvSpPr>
        <p:spPr/>
        <p:txBody>
          <a:bodyPr/>
          <a:lstStyle/>
          <a:p>
            <a:r>
              <a:rPr lang="en-US" dirty="0" smtClean="0"/>
              <a:t>Student FAQ continued</a:t>
            </a:r>
            <a:endParaRPr lang="en-US" dirty="0"/>
          </a:p>
        </p:txBody>
      </p:sp>
      <p:sp>
        <p:nvSpPr>
          <p:cNvPr id="4" name="Slide Number Placeholder 3"/>
          <p:cNvSpPr>
            <a:spLocks noGrp="1"/>
          </p:cNvSpPr>
          <p:nvPr>
            <p:ph type="sldNum" sz="quarter" idx="12"/>
          </p:nvPr>
        </p:nvSpPr>
        <p:spPr/>
        <p:txBody>
          <a:bodyPr/>
          <a:lstStyle/>
          <a:p>
            <a:fld id="{73383D7B-F694-47D4-84C5-7B74ABDED12A}"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2743200"/>
            <a:ext cx="7772400" cy="3048000"/>
          </a:xfrm>
        </p:spPr>
        <p:txBody>
          <a:bodyPr>
            <a:normAutofit/>
          </a:bodyPr>
          <a:lstStyle/>
          <a:p>
            <a:pPr eaLnBrk="1" hangingPunct="1"/>
            <a:r>
              <a:rPr lang="en-US" dirty="0">
                <a:ea typeface="ＭＳ Ｐゴシック" pitchFamily="-110" charset="-128"/>
                <a:cs typeface="ＭＳ Ｐゴシック" pitchFamily="-110" charset="-128"/>
                <a:hlinkClick r:id="rId2"/>
              </a:rPr>
              <a:t>https://pica.tamu.edu</a:t>
            </a:r>
            <a:r>
              <a:rPr lang="en-US" dirty="0">
                <a:ea typeface="ＭＳ Ｐゴシック" pitchFamily="-110" charset="-128"/>
                <a:cs typeface="ＭＳ Ｐゴシック" pitchFamily="-110" charset="-128"/>
              </a:rPr>
              <a:t/>
            </a:r>
            <a:br>
              <a:rPr lang="en-US" dirty="0">
                <a:ea typeface="ＭＳ Ｐゴシック" pitchFamily="-110" charset="-128"/>
                <a:cs typeface="ＭＳ Ｐゴシック" pitchFamily="-110" charset="-128"/>
              </a:rPr>
            </a:br>
            <a:r>
              <a:rPr lang="en-US" dirty="0">
                <a:ea typeface="ＭＳ Ｐゴシック" pitchFamily="-110" charset="-128"/>
                <a:cs typeface="ＭＳ Ｐゴシック" pitchFamily="-110" charset="-128"/>
                <a:hlinkClick r:id="rId3"/>
              </a:rPr>
              <a:t>metroy@tamu.edu</a:t>
            </a:r>
            <a:r>
              <a:rPr lang="en-US" dirty="0">
                <a:ea typeface="ＭＳ Ｐゴシック" pitchFamily="-110" charset="-128"/>
                <a:cs typeface="ＭＳ Ｐゴシック" pitchFamily="-110" charset="-128"/>
              </a:rPr>
              <a:t/>
            </a:r>
            <a:br>
              <a:rPr lang="en-US" dirty="0">
                <a:ea typeface="ＭＳ Ｐゴシック" pitchFamily="-110" charset="-128"/>
                <a:cs typeface="ＭＳ Ｐゴシック" pitchFamily="-110" charset="-128"/>
              </a:rPr>
            </a:br>
            <a:r>
              <a:rPr lang="en-US" dirty="0">
                <a:ea typeface="ＭＳ Ｐゴシック" pitchFamily="-110" charset="-128"/>
                <a:cs typeface="ＭＳ Ｐゴシック" pitchFamily="-110" charset="-128"/>
                <a:hlinkClick r:id="rId4"/>
              </a:rPr>
              <a:t>ce-moore</a:t>
            </a:r>
            <a:r>
              <a:rPr lang="en-US" dirty="0" smtClean="0">
                <a:ea typeface="ＭＳ Ｐゴシック" pitchFamily="-110" charset="-128"/>
                <a:cs typeface="ＭＳ Ｐゴシック" pitchFamily="-110" charset="-128"/>
                <a:hlinkClick r:id="rId4"/>
              </a:rPr>
              <a:t>@tamu.edu</a:t>
            </a:r>
            <a:r>
              <a:rPr lang="en-US" dirty="0" smtClean="0">
                <a:ea typeface="ＭＳ Ｐゴシック" pitchFamily="-110" charset="-128"/>
                <a:cs typeface="ＭＳ Ｐゴシック" pitchFamily="-110" charset="-128"/>
              </a:rPr>
              <a:t/>
            </a:r>
            <a:br>
              <a:rPr lang="en-US" dirty="0" smtClean="0">
                <a:ea typeface="ＭＳ Ｐゴシック" pitchFamily="-110" charset="-128"/>
                <a:cs typeface="ＭＳ Ｐゴシック" pitchFamily="-110" charset="-128"/>
              </a:rPr>
            </a:br>
            <a:endParaRPr lang="en-US" dirty="0">
              <a:ea typeface="ＭＳ Ｐゴシック" pitchFamily="-110" charset="-128"/>
              <a:cs typeface="ＭＳ Ｐゴシック" pitchFamily="-110" charset="-128"/>
            </a:endParaRPr>
          </a:p>
        </p:txBody>
      </p:sp>
      <p:pic>
        <p:nvPicPr>
          <p:cNvPr id="35843" name="Picture 3"/>
          <p:cNvPicPr>
            <a:picLocks noChangeAspect="1" noChangeArrowheads="1"/>
          </p:cNvPicPr>
          <p:nvPr/>
        </p:nvPicPr>
        <p:blipFill>
          <a:blip r:embed="rId5"/>
          <a:srcRect/>
          <a:stretch>
            <a:fillRect/>
          </a:stretch>
        </p:blipFill>
        <p:spPr bwMode="auto">
          <a:xfrm>
            <a:off x="5867400" y="228600"/>
            <a:ext cx="3048000" cy="1270000"/>
          </a:xfrm>
          <a:prstGeom prst="rect">
            <a:avLst/>
          </a:prstGeom>
          <a:noFill/>
          <a:ln w="9525">
            <a:noFill/>
            <a:miter lim="800000"/>
            <a:headEnd/>
            <a:tailEnd/>
          </a:ln>
        </p:spPr>
      </p:pic>
      <p:sp>
        <p:nvSpPr>
          <p:cNvPr id="35844" name="Rectangle 6"/>
          <p:cNvSpPr>
            <a:spLocks noChangeArrowheads="1"/>
          </p:cNvSpPr>
          <p:nvPr/>
        </p:nvSpPr>
        <p:spPr bwMode="auto">
          <a:xfrm>
            <a:off x="1524000" y="1828800"/>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35845" name="Rectangle 7"/>
          <p:cNvSpPr>
            <a:spLocks noChangeArrowheads="1"/>
          </p:cNvSpPr>
          <p:nvPr/>
        </p:nvSpPr>
        <p:spPr bwMode="auto">
          <a:xfrm>
            <a:off x="1524000" y="1619250"/>
            <a:ext cx="2228850" cy="641350"/>
          </a:xfrm>
          <a:prstGeom prst="rect">
            <a:avLst/>
          </a:prstGeom>
          <a:noFill/>
          <a:ln w="9525">
            <a:noFill/>
            <a:miter lim="800000"/>
            <a:headEnd/>
            <a:tailEnd/>
          </a:ln>
        </p:spPr>
        <p:txBody>
          <a:bodyPr wrap="none">
            <a:prstTxWarp prst="textNoShape">
              <a:avLst/>
            </a:prstTxWarp>
            <a:spAutoFit/>
          </a:bodyPr>
          <a:lstStyle/>
          <a:p>
            <a:r>
              <a:rPr lang="en-US" sz="3600"/>
              <a:t>Contact Us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urrent_term.tiff"/>
          <p:cNvPicPr>
            <a:picLocks noGrp="1" noChangeAspect="1"/>
          </p:cNvPicPr>
          <p:nvPr>
            <p:ph idx="1"/>
          </p:nvPr>
        </p:nvPicPr>
        <p:blipFill>
          <a:blip r:embed="rId2"/>
          <a:srcRect t="-3178" b="-3178"/>
          <a:stretch>
            <a:fillRect/>
          </a:stretch>
        </p:blipFill>
        <p:spPr>
          <a:xfrm>
            <a:off x="0" y="1219200"/>
            <a:ext cx="6350000" cy="3810000"/>
          </a:xfrm>
        </p:spPr>
      </p:pic>
      <p:sp>
        <p:nvSpPr>
          <p:cNvPr id="2" name="Title 1"/>
          <p:cNvSpPr>
            <a:spLocks noGrp="1"/>
          </p:cNvSpPr>
          <p:nvPr>
            <p:ph type="title"/>
          </p:nvPr>
        </p:nvSpPr>
        <p:spPr/>
        <p:txBody>
          <a:bodyPr/>
          <a:lstStyle/>
          <a:p>
            <a:r>
              <a:rPr lang="en-US" dirty="0" smtClean="0"/>
              <a:t>Instructor’s Current Term Menu</a:t>
            </a:r>
            <a:endParaRPr lang="en-US" dirty="0"/>
          </a:p>
        </p:txBody>
      </p:sp>
      <p:sp>
        <p:nvSpPr>
          <p:cNvPr id="3" name="Slide Number Placeholder 2"/>
          <p:cNvSpPr>
            <a:spLocks noGrp="1"/>
          </p:cNvSpPr>
          <p:nvPr>
            <p:ph type="sldNum" sz="quarter" idx="12"/>
          </p:nvPr>
        </p:nvSpPr>
        <p:spPr/>
        <p:txBody>
          <a:bodyPr/>
          <a:lstStyle/>
          <a:p>
            <a:fld id="{73383D7B-F694-47D4-84C5-7B74ABDED12A}" type="slidenum">
              <a:rPr lang="en-US" smtClean="0"/>
              <a:pPr/>
              <a:t>4</a:t>
            </a:fld>
            <a:endParaRPr lang="en-US" dirty="0"/>
          </a:p>
        </p:txBody>
      </p:sp>
      <p:sp>
        <p:nvSpPr>
          <p:cNvPr id="9" name="TextBox 8"/>
          <p:cNvSpPr txBox="1"/>
          <p:nvPr/>
        </p:nvSpPr>
        <p:spPr>
          <a:xfrm>
            <a:off x="5867400" y="1295400"/>
            <a:ext cx="3048000" cy="5324536"/>
          </a:xfrm>
          <a:prstGeom prst="rect">
            <a:avLst/>
          </a:prstGeom>
          <a:noFill/>
        </p:spPr>
        <p:txBody>
          <a:bodyPr wrap="square" rtlCol="0">
            <a:spAutoFit/>
          </a:bodyPr>
          <a:lstStyle/>
          <a:p>
            <a:r>
              <a:rPr lang="en-US" dirty="0" smtClean="0"/>
              <a:t>Before the Appraisal Period.</a:t>
            </a:r>
          </a:p>
          <a:p>
            <a:pPr>
              <a:buFont typeface="Arial"/>
              <a:buChar char="•"/>
            </a:pPr>
            <a:r>
              <a:rPr lang="en-US" sz="1600" dirty="0" smtClean="0"/>
              <a:t>Select your courses for appraisal</a:t>
            </a:r>
          </a:p>
          <a:p>
            <a:pPr>
              <a:buFont typeface="Arial"/>
              <a:buChar char="•"/>
            </a:pPr>
            <a:r>
              <a:rPr lang="en-US" sz="1600" dirty="0" smtClean="0"/>
              <a:t>Select additional questions</a:t>
            </a:r>
          </a:p>
          <a:p>
            <a:endParaRPr lang="en-US" dirty="0" smtClean="0"/>
          </a:p>
          <a:p>
            <a:r>
              <a:rPr lang="en-US" dirty="0" smtClean="0"/>
              <a:t>During the Appraisal Period</a:t>
            </a:r>
          </a:p>
          <a:p>
            <a:pPr>
              <a:buFont typeface="Arial"/>
              <a:buChar char="•"/>
            </a:pPr>
            <a:r>
              <a:rPr lang="en-US" sz="1600" dirty="0" smtClean="0"/>
              <a:t>Monitor the number of evaluations submitted.</a:t>
            </a:r>
          </a:p>
          <a:p>
            <a:endParaRPr lang="en-US" dirty="0" smtClean="0"/>
          </a:p>
          <a:p>
            <a:r>
              <a:rPr lang="en-US" dirty="0" smtClean="0"/>
              <a:t>After the Appraisal Period</a:t>
            </a:r>
          </a:p>
          <a:p>
            <a:pPr>
              <a:buFont typeface="Arial"/>
              <a:buChar char="•"/>
            </a:pPr>
            <a:r>
              <a:rPr lang="en-US" sz="1600" dirty="0" smtClean="0"/>
              <a:t>View the summary report and the comments</a:t>
            </a:r>
          </a:p>
          <a:p>
            <a:pPr>
              <a:buFont typeface="Arial"/>
              <a:buChar char="•"/>
            </a:pPr>
            <a:r>
              <a:rPr lang="en-US" sz="1600" dirty="0" smtClean="0"/>
              <a:t>View the number and percent of submissions</a:t>
            </a:r>
          </a:p>
          <a:p>
            <a:endParaRPr lang="en-US" dirty="0" smtClean="0"/>
          </a:p>
          <a:p>
            <a:r>
              <a:rPr lang="en-US" dirty="0" smtClean="0"/>
              <a:t>Previous Term Summaries</a:t>
            </a:r>
          </a:p>
          <a:p>
            <a:pPr>
              <a:buFont typeface="Arial"/>
              <a:buChar char="•"/>
            </a:pPr>
            <a:r>
              <a:rPr lang="en-US" sz="1600" dirty="0" smtClean="0"/>
              <a:t>View archived results</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838200" y="4572000"/>
            <a:ext cx="7772400" cy="1295400"/>
          </a:xfrm>
        </p:spPr>
        <p:txBody>
          <a:bodyPr>
            <a:noAutofit/>
          </a:bodyPr>
          <a:lstStyle/>
          <a:p>
            <a:r>
              <a:rPr lang="en-US" sz="1800" dirty="0" smtClean="0">
                <a:ea typeface="ＭＳ Ｐゴシック" pitchFamily="-110" charset="-128"/>
                <a:cs typeface="ＭＳ Ｐゴシック" pitchFamily="-110" charset="-128"/>
              </a:rPr>
              <a:t>Clicking “Submit” moves the course from the “available” box to the “selected” box.  This is confirmation of successful selection. You will also receive an email confirmation.</a:t>
            </a:r>
          </a:p>
          <a:p>
            <a:r>
              <a:rPr lang="en-US" sz="1800" dirty="0" smtClean="0">
                <a:ea typeface="ＭＳ Ｐゴシック" pitchFamily="-110" charset="-128"/>
                <a:cs typeface="ＭＳ Ｐゴシック" pitchFamily="-110" charset="-128"/>
              </a:rPr>
              <a:t>Click “Next” to add items to courses that have been selected. </a:t>
            </a:r>
          </a:p>
        </p:txBody>
      </p:sp>
      <p:sp>
        <p:nvSpPr>
          <p:cNvPr id="20482" name="Title 1"/>
          <p:cNvSpPr>
            <a:spLocks noGrp="1"/>
          </p:cNvSpPr>
          <p:nvPr>
            <p:ph type="title"/>
          </p:nvPr>
        </p:nvSpPr>
        <p:spPr>
          <a:xfrm>
            <a:off x="685800" y="304800"/>
            <a:ext cx="7772400" cy="762000"/>
          </a:xfrm>
        </p:spPr>
        <p:txBody>
          <a:bodyPr>
            <a:normAutofit fontScale="90000"/>
          </a:bodyPr>
          <a:lstStyle/>
          <a:p>
            <a:r>
              <a:rPr lang="en-US" smtClean="0">
                <a:ea typeface="ＭＳ Ｐゴシック" pitchFamily="-110" charset="-128"/>
                <a:cs typeface="ＭＳ Ｐゴシック" pitchFamily="-110" charset="-128"/>
              </a:rPr>
              <a:t>Procedures: Selecting Courses</a:t>
            </a:r>
          </a:p>
        </p:txBody>
      </p:sp>
      <p:pic>
        <p:nvPicPr>
          <p:cNvPr id="20484" name="Picture 3"/>
          <p:cNvPicPr>
            <a:picLocks noChangeAspect="1"/>
          </p:cNvPicPr>
          <p:nvPr/>
        </p:nvPicPr>
        <p:blipFill>
          <a:blip r:embed="rId2"/>
          <a:srcRect/>
          <a:stretch>
            <a:fillRect/>
          </a:stretch>
        </p:blipFill>
        <p:spPr bwMode="auto">
          <a:xfrm>
            <a:off x="1219200" y="1143000"/>
            <a:ext cx="6673444" cy="3428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If your department leaves the option of doing your evaluations on paper or PICA to you, then, yes, you need to select your own courses.</a:t>
            </a:r>
          </a:p>
          <a:p>
            <a:r>
              <a:rPr lang="en-US" dirty="0" smtClean="0"/>
              <a:t>A: If your department uses PICA for all courses, then it is not necessary, but it is recommended.</a:t>
            </a:r>
            <a:endParaRPr lang="en-US" dirty="0"/>
          </a:p>
        </p:txBody>
      </p:sp>
      <p:sp>
        <p:nvSpPr>
          <p:cNvPr id="3" name="Title 2"/>
          <p:cNvSpPr>
            <a:spLocks noGrp="1"/>
          </p:cNvSpPr>
          <p:nvPr>
            <p:ph type="title"/>
          </p:nvPr>
        </p:nvSpPr>
        <p:spPr/>
        <p:txBody>
          <a:bodyPr>
            <a:normAutofit fontScale="90000"/>
          </a:bodyPr>
          <a:lstStyle/>
          <a:p>
            <a:r>
              <a:rPr lang="en-US" dirty="0" err="1" smtClean="0"/>
              <a:t>Q:Do</a:t>
            </a:r>
            <a:r>
              <a:rPr lang="en-US" dirty="0" smtClean="0"/>
              <a:t> all instructors need to select their courses? </a:t>
            </a:r>
            <a:endParaRPr lang="en-US" dirty="0"/>
          </a:p>
        </p:txBody>
      </p:sp>
      <p:sp>
        <p:nvSpPr>
          <p:cNvPr id="4" name="Slide Number Placeholder 3"/>
          <p:cNvSpPr>
            <a:spLocks noGrp="1"/>
          </p:cNvSpPr>
          <p:nvPr>
            <p:ph type="sldNum" sz="quarter" idx="12"/>
          </p:nvPr>
        </p:nvSpPr>
        <p:spPr/>
        <p:txBody>
          <a:bodyPr/>
          <a:lstStyle/>
          <a:p>
            <a:fld id="{73383D7B-F694-47D4-84C5-7B74ABDED12A}"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If your department uses PICA for all courses, MARS will select the remaining courses once the deadline has passed.</a:t>
            </a:r>
          </a:p>
          <a:p>
            <a:endParaRPr lang="en-US" dirty="0" smtClean="0"/>
          </a:p>
          <a:p>
            <a:r>
              <a:rPr lang="en-US" dirty="0" smtClean="0"/>
              <a:t>MARS will not select 285, 485, 491, 685 and 691 courses, so if you want those selected, you will need to select them yourself.</a:t>
            </a:r>
            <a:endParaRPr lang="en-US" dirty="0"/>
          </a:p>
        </p:txBody>
      </p:sp>
      <p:sp>
        <p:nvSpPr>
          <p:cNvPr id="3" name="Title 2"/>
          <p:cNvSpPr>
            <a:spLocks noGrp="1"/>
          </p:cNvSpPr>
          <p:nvPr>
            <p:ph type="title"/>
          </p:nvPr>
        </p:nvSpPr>
        <p:spPr/>
        <p:txBody>
          <a:bodyPr>
            <a:normAutofit fontScale="90000"/>
          </a:bodyPr>
          <a:lstStyle/>
          <a:p>
            <a:r>
              <a:rPr lang="en-US" dirty="0" smtClean="0"/>
              <a:t>Q: What happens if I forget to select my courses by the deadline?</a:t>
            </a:r>
            <a:endParaRPr lang="en-US" dirty="0"/>
          </a:p>
        </p:txBody>
      </p:sp>
      <p:sp>
        <p:nvSpPr>
          <p:cNvPr id="4" name="Slide Number Placeholder 3"/>
          <p:cNvSpPr>
            <a:spLocks noGrp="1"/>
          </p:cNvSpPr>
          <p:nvPr>
            <p:ph type="sldNum" sz="quarter" idx="12"/>
          </p:nvPr>
        </p:nvSpPr>
        <p:spPr/>
        <p:txBody>
          <a:bodyPr/>
          <a:lstStyle/>
          <a:p>
            <a:fld id="{73383D7B-F694-47D4-84C5-7B74ABDED12A}"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A: No. Mid-term evaluations (actually 5</a:t>
            </a:r>
            <a:r>
              <a:rPr lang="en-US" sz="2400" baseline="30000" dirty="0" smtClean="0"/>
              <a:t>th</a:t>
            </a:r>
            <a:r>
              <a:rPr lang="en-US" sz="2400" dirty="0" smtClean="0"/>
              <a:t> week) are entirely optional. The results are intended for your use only, to give you usable feedback early in the course. The results are not reported to the department.</a:t>
            </a:r>
          </a:p>
          <a:p>
            <a:endParaRPr lang="en-US" sz="2400" dirty="0" smtClean="0"/>
          </a:p>
          <a:p>
            <a:r>
              <a:rPr lang="en-US" sz="2400" dirty="0" smtClean="0"/>
              <a:t>Besides giving you feedback, the evaluations can be useful in letting students know that the evaluations are important to you. On average, courses with mid-term evaluations have response rates at end of term that are about 10% higher than courses without mid-terms.</a:t>
            </a:r>
            <a:endParaRPr lang="en-US" sz="2400" dirty="0"/>
          </a:p>
        </p:txBody>
      </p:sp>
      <p:sp>
        <p:nvSpPr>
          <p:cNvPr id="3" name="Title 2"/>
          <p:cNvSpPr>
            <a:spLocks noGrp="1"/>
          </p:cNvSpPr>
          <p:nvPr>
            <p:ph type="title"/>
          </p:nvPr>
        </p:nvSpPr>
        <p:spPr/>
        <p:txBody>
          <a:bodyPr>
            <a:normAutofit fontScale="90000"/>
          </a:bodyPr>
          <a:lstStyle/>
          <a:p>
            <a:r>
              <a:rPr lang="en-US" dirty="0" smtClean="0"/>
              <a:t>Q: Do I need to select mid-term evaluations?</a:t>
            </a:r>
            <a:endParaRPr lang="en-US" dirty="0"/>
          </a:p>
        </p:txBody>
      </p:sp>
      <p:sp>
        <p:nvSpPr>
          <p:cNvPr id="4" name="Slide Number Placeholder 3"/>
          <p:cNvSpPr>
            <a:spLocks noGrp="1"/>
          </p:cNvSpPr>
          <p:nvPr>
            <p:ph type="sldNum" sz="quarter" idx="12"/>
          </p:nvPr>
        </p:nvSpPr>
        <p:spPr/>
        <p:txBody>
          <a:bodyPr/>
          <a:lstStyle/>
          <a:p>
            <a:fld id="{73383D7B-F694-47D4-84C5-7B74ABDED12A}"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Yes. MARS will create a bogus section for each co-instructor or TA. Requests for evaluations of co-instructors and TAs should be sent to Mark Troy (</a:t>
            </a:r>
            <a:r>
              <a:rPr lang="en-US" dirty="0" smtClean="0">
                <a:hlinkClick r:id="rId2"/>
              </a:rPr>
              <a:t>metroy@tamu.edu</a:t>
            </a:r>
            <a:r>
              <a:rPr lang="en-US" dirty="0" smtClean="0"/>
              <a:t>) and should include the subject, course number, section number, name and UIN of each co-instructor. Students in team-taught courses will see separate evaluations for each co-instructor.</a:t>
            </a:r>
            <a:endParaRPr lang="en-US" dirty="0"/>
          </a:p>
        </p:txBody>
      </p:sp>
      <p:sp>
        <p:nvSpPr>
          <p:cNvPr id="3" name="Title 2"/>
          <p:cNvSpPr>
            <a:spLocks noGrp="1"/>
          </p:cNvSpPr>
          <p:nvPr>
            <p:ph type="title"/>
          </p:nvPr>
        </p:nvSpPr>
        <p:spPr/>
        <p:txBody>
          <a:bodyPr>
            <a:normAutofit fontScale="90000"/>
          </a:bodyPr>
          <a:lstStyle/>
          <a:p>
            <a:r>
              <a:rPr lang="en-US" dirty="0" smtClean="0"/>
              <a:t>Q: Can team-taught courses and/or TAs be evaluated?</a:t>
            </a:r>
            <a:endParaRPr lang="en-US" dirty="0"/>
          </a:p>
        </p:txBody>
      </p:sp>
      <p:sp>
        <p:nvSpPr>
          <p:cNvPr id="4" name="Slide Number Placeholder 3"/>
          <p:cNvSpPr>
            <a:spLocks noGrp="1"/>
          </p:cNvSpPr>
          <p:nvPr>
            <p:ph type="sldNum" sz="quarter" idx="12"/>
          </p:nvPr>
        </p:nvSpPr>
        <p:spPr/>
        <p:txBody>
          <a:bodyPr/>
          <a:lstStyle/>
          <a:p>
            <a:fld id="{73383D7B-F694-47D4-84C5-7B74ABDED12A}"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ggie 1">
      <a:dk1>
        <a:srgbClr val="003D4D"/>
      </a:dk1>
      <a:lt1>
        <a:sysClr val="window" lastClr="FFFFFF"/>
      </a:lt1>
      <a:dk2>
        <a:srgbClr val="500000"/>
      </a:dk2>
      <a:lt2>
        <a:srgbClr val="8F8F8C"/>
      </a:lt2>
      <a:accent1>
        <a:srgbClr val="500000"/>
      </a:accent1>
      <a:accent2>
        <a:srgbClr val="836E2C"/>
      </a:accent2>
      <a:accent3>
        <a:srgbClr val="6C491D"/>
      </a:accent3>
      <a:accent4>
        <a:srgbClr val="4F552A"/>
      </a:accent4>
      <a:accent5>
        <a:srgbClr val="003D4D"/>
      </a:accent5>
      <a:accent6>
        <a:srgbClr val="BABCBE"/>
      </a:accent6>
      <a:hlink>
        <a:srgbClr val="003D4D"/>
      </a:hlink>
      <a:folHlink>
        <a:srgbClr val="003D4D"/>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ggie 1">
    <a:dk1>
      <a:srgbClr val="003D4D"/>
    </a:dk1>
    <a:lt1>
      <a:sysClr val="window" lastClr="FFFFFF"/>
    </a:lt1>
    <a:dk2>
      <a:srgbClr val="500000"/>
    </a:dk2>
    <a:lt2>
      <a:srgbClr val="8F8F8C"/>
    </a:lt2>
    <a:accent1>
      <a:srgbClr val="500000"/>
    </a:accent1>
    <a:accent2>
      <a:srgbClr val="836E2C"/>
    </a:accent2>
    <a:accent3>
      <a:srgbClr val="6C491D"/>
    </a:accent3>
    <a:accent4>
      <a:srgbClr val="4F552A"/>
    </a:accent4>
    <a:accent5>
      <a:srgbClr val="003D4D"/>
    </a:accent5>
    <a:accent6>
      <a:srgbClr val="BABCBE"/>
    </a:accent6>
    <a:hlink>
      <a:srgbClr val="003D4D"/>
    </a:hlink>
    <a:folHlink>
      <a:srgbClr val="003D4D"/>
    </a:folHlink>
  </a:clrScheme>
</a:themeOverride>
</file>

<file path=ppt/theme/themeOverride2.xml><?xml version="1.0" encoding="utf-8"?>
<a:themeOverride xmlns:a="http://schemas.openxmlformats.org/drawingml/2006/main">
  <a:clrScheme name="Aggie 1">
    <a:dk1>
      <a:srgbClr val="003D4D"/>
    </a:dk1>
    <a:lt1>
      <a:sysClr val="window" lastClr="FFFFFF"/>
    </a:lt1>
    <a:dk2>
      <a:srgbClr val="500000"/>
    </a:dk2>
    <a:lt2>
      <a:srgbClr val="8F8F8C"/>
    </a:lt2>
    <a:accent1>
      <a:srgbClr val="500000"/>
    </a:accent1>
    <a:accent2>
      <a:srgbClr val="836E2C"/>
    </a:accent2>
    <a:accent3>
      <a:srgbClr val="6C491D"/>
    </a:accent3>
    <a:accent4>
      <a:srgbClr val="4F552A"/>
    </a:accent4>
    <a:accent5>
      <a:srgbClr val="003D4D"/>
    </a:accent5>
    <a:accent6>
      <a:srgbClr val="BABCBE"/>
    </a:accent6>
    <a:hlink>
      <a:srgbClr val="003D4D"/>
    </a:hlink>
    <a:folHlink>
      <a:srgbClr val="003D4D"/>
    </a:folHlink>
  </a:clrScheme>
</a:themeOverride>
</file>

<file path=ppt/theme/themeOverride3.xml><?xml version="1.0" encoding="utf-8"?>
<a:themeOverride xmlns:a="http://schemas.openxmlformats.org/drawingml/2006/main">
  <a:clrScheme name="Aggie 1">
    <a:dk1>
      <a:srgbClr val="003D4D"/>
    </a:dk1>
    <a:lt1>
      <a:sysClr val="window" lastClr="FFFFFF"/>
    </a:lt1>
    <a:dk2>
      <a:srgbClr val="500000"/>
    </a:dk2>
    <a:lt2>
      <a:srgbClr val="8F8F8C"/>
    </a:lt2>
    <a:accent1>
      <a:srgbClr val="500000"/>
    </a:accent1>
    <a:accent2>
      <a:srgbClr val="836E2C"/>
    </a:accent2>
    <a:accent3>
      <a:srgbClr val="6C491D"/>
    </a:accent3>
    <a:accent4>
      <a:srgbClr val="4F552A"/>
    </a:accent4>
    <a:accent5>
      <a:srgbClr val="003D4D"/>
    </a:accent5>
    <a:accent6>
      <a:srgbClr val="BABCBE"/>
    </a:accent6>
    <a:hlink>
      <a:srgbClr val="003D4D"/>
    </a:hlink>
    <a:folHlink>
      <a:srgbClr val="003D4D"/>
    </a:folHlink>
  </a:clrScheme>
</a:themeOverride>
</file>

<file path=ppt/theme/themeOverride4.xml><?xml version="1.0" encoding="utf-8"?>
<a:themeOverride xmlns:a="http://schemas.openxmlformats.org/drawingml/2006/main">
  <a:clrScheme name="Aggie 1">
    <a:dk1>
      <a:srgbClr val="003D4D"/>
    </a:dk1>
    <a:lt1>
      <a:sysClr val="window" lastClr="FFFFFF"/>
    </a:lt1>
    <a:dk2>
      <a:srgbClr val="500000"/>
    </a:dk2>
    <a:lt2>
      <a:srgbClr val="8F8F8C"/>
    </a:lt2>
    <a:accent1>
      <a:srgbClr val="500000"/>
    </a:accent1>
    <a:accent2>
      <a:srgbClr val="836E2C"/>
    </a:accent2>
    <a:accent3>
      <a:srgbClr val="6C491D"/>
    </a:accent3>
    <a:accent4>
      <a:srgbClr val="4F552A"/>
    </a:accent4>
    <a:accent5>
      <a:srgbClr val="003D4D"/>
    </a:accent5>
    <a:accent6>
      <a:srgbClr val="BABCBE"/>
    </a:accent6>
    <a:hlink>
      <a:srgbClr val="003D4D"/>
    </a:hlink>
    <a:folHlink>
      <a:srgbClr val="003D4D"/>
    </a:folHlink>
  </a:clrScheme>
</a:themeOverride>
</file>

<file path=docProps/app.xml><?xml version="1.0" encoding="utf-8"?>
<Properties xmlns="http://schemas.openxmlformats.org/officeDocument/2006/extended-properties" xmlns:vt="http://schemas.openxmlformats.org/officeDocument/2006/docPropsVTypes">
  <Template>NSSE1-1.pptx</Template>
  <TotalTime>14433</TotalTime>
  <Words>1655</Words>
  <Application>Microsoft Office PowerPoint</Application>
  <PresentationFormat>On-screen Show (4:3)</PresentationFormat>
  <Paragraphs>178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PICA Procedures</vt:lpstr>
      <vt:lpstr>Go to:http://pica.tamu.edu</vt:lpstr>
      <vt:lpstr>Authentication</vt:lpstr>
      <vt:lpstr>Instructor’s Current Term Menu</vt:lpstr>
      <vt:lpstr>Procedures: Selecting Courses</vt:lpstr>
      <vt:lpstr>Q:Do all instructors need to select their courses? </vt:lpstr>
      <vt:lpstr>Q: What happens if I forget to select my courses by the deadline?</vt:lpstr>
      <vt:lpstr>Q: Do I need to select mid-term evaluations?</vt:lpstr>
      <vt:lpstr>Q: Can team-taught courses and/or TAs be evaluated?</vt:lpstr>
      <vt:lpstr>Procedures: Select items</vt:lpstr>
      <vt:lpstr>Procedures: Select Items, continued</vt:lpstr>
      <vt:lpstr>Procedures: Instructor Items</vt:lpstr>
      <vt:lpstr>Procedures: Essay Questions</vt:lpstr>
      <vt:lpstr>Q: Do I need to select items?</vt:lpstr>
      <vt:lpstr>Q: Who sees the results from items that I select?</vt:lpstr>
      <vt:lpstr>Q: Who sees the results from comments and essay questions?</vt:lpstr>
      <vt:lpstr>What kind of reports are available?</vt:lpstr>
      <vt:lpstr>Procedures: Inform Students</vt:lpstr>
      <vt:lpstr>Students with mobile devices can scan this QR code to go to the PICA login.</vt:lpstr>
      <vt:lpstr>MARS Notification to Students</vt:lpstr>
      <vt:lpstr>Q: Can I do anything to increase response rates?</vt:lpstr>
      <vt:lpstr>PowerPoint Presentation</vt:lpstr>
      <vt:lpstr>New PICA Features</vt:lpstr>
      <vt:lpstr>Q: How long are results available to faculty and the department?</vt:lpstr>
      <vt:lpstr>PowerPoint Presentation</vt:lpstr>
      <vt:lpstr>PowerPoint Presentation</vt:lpstr>
      <vt:lpstr>PowerPoint Presentation</vt:lpstr>
      <vt:lpstr>PowerPoint Presentation</vt:lpstr>
      <vt:lpstr>Student FAQ</vt:lpstr>
      <vt:lpstr>Student FAQ continued</vt:lpstr>
      <vt:lpstr>Student FAQ continued</vt:lpstr>
      <vt:lpstr>Student FAQ continued</vt:lpstr>
      <vt:lpstr>https://pica.tamu.edu metroy@tamu.edu ce-moore@tamu.edu </vt:lpstr>
    </vt:vector>
  </TitlesOfParts>
  <Company>Texas A&amp;M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Student Evaluations: What do they mean?</dc:title>
  <dc:creator>jlayne</dc:creator>
  <cp:lastModifiedBy>Sabrina Stachowski</cp:lastModifiedBy>
  <cp:revision>154</cp:revision>
  <cp:lastPrinted>2012-10-02T16:38:59Z</cp:lastPrinted>
  <dcterms:created xsi:type="dcterms:W3CDTF">2012-09-27T19:53:49Z</dcterms:created>
  <dcterms:modified xsi:type="dcterms:W3CDTF">2013-01-23T17:27:00Z</dcterms:modified>
</cp:coreProperties>
</file>